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8" r:id="rId1"/>
  </p:sldMasterIdLst>
  <p:handoutMasterIdLst>
    <p:handoutMasterId r:id="rId21"/>
  </p:handoutMasterIdLst>
  <p:sldIdLst>
    <p:sldId id="281" r:id="rId2"/>
    <p:sldId id="297" r:id="rId3"/>
    <p:sldId id="282" r:id="rId4"/>
    <p:sldId id="298" r:id="rId5"/>
    <p:sldId id="295" r:id="rId6"/>
    <p:sldId id="299" r:id="rId7"/>
    <p:sldId id="300" r:id="rId8"/>
    <p:sldId id="301" r:id="rId9"/>
    <p:sldId id="311" r:id="rId10"/>
    <p:sldId id="296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293" r:id="rId20"/>
  </p:sldIdLst>
  <p:sldSz cx="12192000" cy="6858000"/>
  <p:notesSz cx="6858000" cy="9144000"/>
  <p:embeddedFontLst>
    <p:embeddedFont>
      <p:font typeface="나눔바른펜" panose="020B0503000000000000" pitchFamily="34" charset="-127"/>
      <p:regular r:id="rId22"/>
      <p:bold r:id="rId23"/>
    </p:embeddedFont>
    <p:embeddedFont>
      <p:font typeface="맑은 고딕" panose="020B0503020000020004" pitchFamily="34" charset="-127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나영채" initials="나" lastIdx="1" clrIdx="0">
    <p:extLst>
      <p:ext uri="{19B8F6BF-5375-455C-9EA6-DF929625EA0E}">
        <p15:presenceInfo xmlns:p15="http://schemas.microsoft.com/office/powerpoint/2012/main" userId="S::luna20617@sju.ac.kr::ad018aab-1413-4b06-8f03-52f49799a7d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5200"/>
    <a:srgbClr val="FEFEF4"/>
    <a:srgbClr val="FDFDDF"/>
    <a:srgbClr val="525252"/>
    <a:srgbClr val="FCFBFA"/>
    <a:srgbClr val="F8F8F6"/>
    <a:srgbClr val="F4F3EE"/>
    <a:srgbClr val="E0E0D8"/>
    <a:srgbClr val="F4F3F2"/>
    <a:srgbClr val="F4F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3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224" y="7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2019. 7. 23.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2019. 7. 23.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823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2019. 7. 23.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368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2019. 7. 23.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639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2019. 7. 23.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00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2019. 7. 23.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23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2019. 7. 23.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266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2019. 7. 23.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764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2019. 7. 23.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933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2019. 7. 23.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367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2019. 7. 23.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970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2019. 7. 23.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262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2019. 7. 23.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95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dccs.re.kr/dcps/?HT=lab3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390624" y="1353916"/>
            <a:ext cx="5410776" cy="861774"/>
            <a:chOff x="1714223" y="678400"/>
            <a:chExt cx="5410776" cy="861774"/>
          </a:xfrm>
        </p:grpSpPr>
        <p:sp>
          <p:nvSpPr>
            <p:cNvPr id="7" name="TextBox 6"/>
            <p:cNvSpPr txBox="1"/>
            <p:nvPr/>
          </p:nvSpPr>
          <p:spPr>
            <a:xfrm>
              <a:off x="1714223" y="678400"/>
              <a:ext cx="54107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spc="-150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Emotional binary classification - LSTM</a:t>
              </a:r>
              <a:endParaRPr lang="ko-KR" altLang="en-US" sz="3200" spc="-15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822191" y="1263175"/>
              <a:ext cx="32436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chemeClr val="bg1"/>
                  </a:solidFill>
                </a:rPr>
                <a:t>세종대학교 생명시스템학부 </a:t>
              </a:r>
              <a:r>
                <a:rPr lang="en-US" altLang="ko-KR" sz="1200" dirty="0">
                  <a:solidFill>
                    <a:schemeClr val="bg1"/>
                  </a:solidFill>
                </a:rPr>
                <a:t>19</a:t>
              </a:r>
              <a:r>
                <a:rPr lang="ko-KR" altLang="en-US" sz="1200" dirty="0">
                  <a:solidFill>
                    <a:schemeClr val="bg1"/>
                  </a:solidFill>
                </a:rPr>
                <a:t>학번 나영채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2509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34011" y="249735"/>
            <a:ext cx="1285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전처리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2" y="766048"/>
            <a:ext cx="21467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전처리를</a:t>
            </a:r>
            <a:r>
              <a:rPr lang="ko-KR" altLang="en-US" sz="1100" dirty="0"/>
              <a:t> 어떻게 진행 했을까요</a:t>
            </a:r>
            <a:r>
              <a:rPr lang="en-US" altLang="ko-KR" sz="1100" dirty="0"/>
              <a:t>..?</a:t>
            </a:r>
            <a:endParaRPr lang="ko-KR" altLang="en-US" sz="1100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1005ED6-D55C-5441-99F7-C31986CE4079}"/>
              </a:ext>
            </a:extLst>
          </p:cNvPr>
          <p:cNvSpPr/>
          <p:nvPr/>
        </p:nvSpPr>
        <p:spPr>
          <a:xfrm>
            <a:off x="1571202" y="1602214"/>
            <a:ext cx="1263889" cy="2790353"/>
          </a:xfrm>
          <a:prstGeom prst="rect">
            <a:avLst/>
          </a:prstGeom>
          <a:solidFill>
            <a:srgbClr val="945200">
              <a:alpha val="50000"/>
            </a:srgb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CSV Load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04FE6D6-6D45-554E-9552-A393AFBDE152}"/>
              </a:ext>
            </a:extLst>
          </p:cNvPr>
          <p:cNvSpPr/>
          <p:nvPr/>
        </p:nvSpPr>
        <p:spPr>
          <a:xfrm>
            <a:off x="3096572" y="1602214"/>
            <a:ext cx="1263889" cy="2790353"/>
          </a:xfrm>
          <a:prstGeom prst="rect">
            <a:avLst/>
          </a:prstGeom>
          <a:solidFill>
            <a:srgbClr val="945200">
              <a:alpha val="50000"/>
            </a:srgb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[Score]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algn="ctr"/>
            <a:r>
              <a:rPr kumimoji="1" lang="en-US" altLang="ko-KR" dirty="0"/>
              <a:t>9~10 =&gt; [1]</a:t>
            </a:r>
          </a:p>
          <a:p>
            <a:pPr algn="ctr"/>
            <a:r>
              <a:rPr kumimoji="1" lang="en-US" altLang="ko-KR" dirty="0"/>
              <a:t>1~4 =&gt; [0]</a:t>
            </a:r>
            <a:endParaRPr kumimoji="1"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B525C44-20B9-724D-92AE-EDA5994069E4}"/>
              </a:ext>
            </a:extLst>
          </p:cNvPr>
          <p:cNvSpPr/>
          <p:nvPr/>
        </p:nvSpPr>
        <p:spPr>
          <a:xfrm>
            <a:off x="4621942" y="1602213"/>
            <a:ext cx="1531681" cy="2790353"/>
          </a:xfrm>
          <a:prstGeom prst="rect">
            <a:avLst/>
          </a:prstGeom>
          <a:solidFill>
            <a:srgbClr val="945200">
              <a:alpha val="50000"/>
            </a:srgb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ko-KR" dirty="0"/>
              <a:t>Tokenization</a:t>
            </a:r>
          </a:p>
          <a:p>
            <a:pPr algn="ctr"/>
            <a:r>
              <a:rPr kumimoji="1" lang="en" altLang="ko-KR" dirty="0"/>
              <a:t>&amp;</a:t>
            </a:r>
          </a:p>
          <a:p>
            <a:pPr algn="ctr"/>
            <a:r>
              <a:rPr kumimoji="1" lang="en" altLang="ko-KR" dirty="0"/>
              <a:t>Stemming</a:t>
            </a:r>
          </a:p>
          <a:p>
            <a:pPr algn="ctr"/>
            <a:r>
              <a:rPr kumimoji="1" lang="en" altLang="ko-KR" dirty="0"/>
              <a:t>&amp;</a:t>
            </a:r>
          </a:p>
          <a:p>
            <a:pPr algn="ctr"/>
            <a:r>
              <a:rPr kumimoji="1" lang="en" altLang="ko-KR" dirty="0"/>
              <a:t>Normalization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52C2278-B124-F345-99E4-8B6C0163FC8C}"/>
              </a:ext>
            </a:extLst>
          </p:cNvPr>
          <p:cNvSpPr txBox="1"/>
          <p:nvPr/>
        </p:nvSpPr>
        <p:spPr>
          <a:xfrm>
            <a:off x="455601" y="5321460"/>
            <a:ext cx="112833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평점을 </a:t>
            </a:r>
            <a:r>
              <a:rPr lang="en-US" altLang="ko-KR" sz="1400" dirty="0"/>
              <a:t>9</a:t>
            </a:r>
            <a:r>
              <a:rPr lang="ko-KR" altLang="en-US" sz="1400" dirty="0"/>
              <a:t>에서 </a:t>
            </a:r>
            <a:r>
              <a:rPr lang="en-US" altLang="ko-KR" sz="1400" dirty="0"/>
              <a:t>10</a:t>
            </a:r>
            <a:r>
              <a:rPr lang="ko-KR" altLang="en-US" sz="1400" dirty="0"/>
              <a:t>은 </a:t>
            </a:r>
            <a:r>
              <a:rPr lang="en-US" altLang="ko-KR" sz="1400" dirty="0"/>
              <a:t>1</a:t>
            </a:r>
            <a:r>
              <a:rPr lang="ko-KR" altLang="en-US" sz="1400" dirty="0"/>
              <a:t>로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1~4</a:t>
            </a:r>
            <a:r>
              <a:rPr lang="ko-KR" altLang="en-US" sz="1400" dirty="0"/>
              <a:t>는 </a:t>
            </a:r>
            <a:r>
              <a:rPr lang="en-US" altLang="ko-KR" sz="1400" dirty="0"/>
              <a:t>0</a:t>
            </a:r>
            <a:r>
              <a:rPr lang="ko-KR" altLang="en-US" sz="1400" dirty="0" err="1"/>
              <a:t>으로</a:t>
            </a:r>
            <a:r>
              <a:rPr lang="ko-KR" altLang="en-US" sz="1400" dirty="0"/>
              <a:t> 만들어주는 이유는 애매한 텍스트를 거르기 위해서</a:t>
            </a:r>
            <a:r>
              <a:rPr lang="en-US" altLang="ko-KR" sz="1400" dirty="0"/>
              <a:t>,</a:t>
            </a:r>
            <a:r>
              <a:rPr lang="ko-KR" altLang="en-US" sz="1400" dirty="0"/>
              <a:t> 데이터의 비율을 고려해서</a:t>
            </a:r>
            <a:r>
              <a:rPr lang="en-US" altLang="ko-KR" sz="1400" dirty="0"/>
              <a:t>,</a:t>
            </a:r>
            <a:r>
              <a:rPr lang="ko-KR" altLang="en-US" sz="1400" dirty="0"/>
              <a:t> 등의 이유입니다</a:t>
            </a:r>
            <a:r>
              <a:rPr lang="en-US" altLang="ko-KR" sz="1400" dirty="0"/>
              <a:t>.</a:t>
            </a:r>
          </a:p>
          <a:p>
            <a:pPr algn="just"/>
            <a:r>
              <a:rPr lang="en-US" altLang="ko-KR" sz="1400" dirty="0"/>
              <a:t>Stemming</a:t>
            </a:r>
            <a:r>
              <a:rPr lang="ko-KR" altLang="en-US" sz="1400" dirty="0"/>
              <a:t>을 이용한 이유는 같은 텍스트라도 품사가 다른 경우의 문제를 해결하기위해 </a:t>
            </a:r>
            <a:r>
              <a:rPr lang="en-US" altLang="ko-KR" sz="1400" dirty="0"/>
              <a:t>Texts to sequences</a:t>
            </a:r>
            <a:r>
              <a:rPr kumimoji="1" lang="en-US" altLang="ko-KR" sz="1400" dirty="0"/>
              <a:t> </a:t>
            </a:r>
            <a:r>
              <a:rPr lang="ko-KR" altLang="en-US" sz="1400" dirty="0"/>
              <a:t>단계에서 </a:t>
            </a:r>
            <a:r>
              <a:rPr lang="en-US" altLang="ko-KR" sz="1400" dirty="0"/>
              <a:t>Text/stem</a:t>
            </a:r>
            <a:r>
              <a:rPr lang="ko-KR" altLang="en-US" sz="1400" dirty="0"/>
              <a:t> 형식으로 </a:t>
            </a:r>
            <a:r>
              <a:rPr lang="en-US" altLang="ko-KR" sz="1400" dirty="0"/>
              <a:t>sequencing</a:t>
            </a:r>
            <a:r>
              <a:rPr lang="ko-KR" altLang="en-US" sz="1400" dirty="0"/>
              <a:t>합니다</a:t>
            </a:r>
            <a:r>
              <a:rPr lang="en-US" altLang="ko-KR" sz="1400" dirty="0"/>
              <a:t>.</a:t>
            </a:r>
          </a:p>
          <a:p>
            <a:pPr algn="just"/>
            <a:r>
              <a:rPr lang="en-US" altLang="ko-KR" sz="1400" dirty="0"/>
              <a:t>Normalization</a:t>
            </a:r>
            <a:r>
              <a:rPr lang="ko-KR" altLang="en-US" sz="1400" dirty="0"/>
              <a:t>을 이용한 이유는 인터넷에서 같은 의미의 단어를 다른 방식으로 쓰는 경우가 많기 때문에 이에 통일성을 부여하고 싶었기</a:t>
            </a:r>
            <a:r>
              <a:rPr lang="en-US" altLang="ko-KR" sz="1400" dirty="0"/>
              <a:t> </a:t>
            </a:r>
            <a:r>
              <a:rPr lang="ko-KR" altLang="en-US" sz="1400" dirty="0"/>
              <a:t>때문입니다</a:t>
            </a:r>
            <a:r>
              <a:rPr lang="en-US" altLang="ko-KR" sz="1400" dirty="0"/>
              <a:t>.</a:t>
            </a:r>
          </a:p>
          <a:p>
            <a:pPr algn="just"/>
            <a:r>
              <a:rPr lang="en-US" altLang="ko-KR" sz="1400" dirty="0"/>
              <a:t>Pad sequences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통해 </a:t>
            </a:r>
            <a:r>
              <a:rPr lang="en-US" altLang="ko-KR" sz="1400" dirty="0"/>
              <a:t>LSTM</a:t>
            </a:r>
            <a:r>
              <a:rPr lang="ko-KR" altLang="en-US" sz="1400" dirty="0"/>
              <a:t>의 </a:t>
            </a:r>
            <a:r>
              <a:rPr lang="en-US" altLang="ko-KR" sz="1400" dirty="0"/>
              <a:t>GATE</a:t>
            </a:r>
            <a:r>
              <a:rPr lang="ko-KR" altLang="en-US" sz="1400" dirty="0"/>
              <a:t>의 능률을 높이고 손실률을 낮춥니다</a:t>
            </a:r>
            <a:r>
              <a:rPr lang="en-US" altLang="ko-KR" sz="1400" dirty="0"/>
              <a:t>.</a:t>
            </a:r>
          </a:p>
        </p:txBody>
      </p:sp>
      <p:cxnSp>
        <p:nvCxnSpPr>
          <p:cNvPr id="95" name="직선 연결선 20">
            <a:extLst>
              <a:ext uri="{FF2B5EF4-FFF2-40B4-BE49-F238E27FC236}">
                <a16:creationId xmlns:a16="http://schemas.microsoft.com/office/drawing/2014/main" id="{F61E19B1-CEB8-2D4D-8E92-DCE9FB856C74}"/>
              </a:ext>
            </a:extLst>
          </p:cNvPr>
          <p:cNvCxnSpPr/>
          <p:nvPr/>
        </p:nvCxnSpPr>
        <p:spPr>
          <a:xfrm>
            <a:off x="475480" y="4967121"/>
            <a:ext cx="108336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B1D8B3E-B17B-194A-820D-6201233742FA}"/>
              </a:ext>
            </a:extLst>
          </p:cNvPr>
          <p:cNvSpPr/>
          <p:nvPr/>
        </p:nvSpPr>
        <p:spPr>
          <a:xfrm>
            <a:off x="6408793" y="1602213"/>
            <a:ext cx="1202927" cy="2790353"/>
          </a:xfrm>
          <a:prstGeom prst="rect">
            <a:avLst/>
          </a:prstGeom>
          <a:solidFill>
            <a:srgbClr val="945200">
              <a:alpha val="50000"/>
            </a:srgb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Texts to sequences</a:t>
            </a:r>
            <a:endParaRPr kumimoji="1" lang="ko-KR" altLang="en-US" dirty="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5051F1C-98BF-9644-9F94-726B45F3F5A5}"/>
              </a:ext>
            </a:extLst>
          </p:cNvPr>
          <p:cNvSpPr/>
          <p:nvPr/>
        </p:nvSpPr>
        <p:spPr>
          <a:xfrm>
            <a:off x="7866890" y="1602212"/>
            <a:ext cx="1202927" cy="2790353"/>
          </a:xfrm>
          <a:prstGeom prst="rect">
            <a:avLst/>
          </a:prstGeom>
          <a:solidFill>
            <a:srgbClr val="945200">
              <a:alpha val="50000"/>
            </a:srgb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Pad sequences</a:t>
            </a:r>
            <a:endParaRPr kumimoji="1" lang="ko-KR" altLang="en-US" dirty="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54B1403-73B9-294D-B01C-42CF6E1546F4}"/>
              </a:ext>
            </a:extLst>
          </p:cNvPr>
          <p:cNvSpPr/>
          <p:nvPr/>
        </p:nvSpPr>
        <p:spPr>
          <a:xfrm>
            <a:off x="9327791" y="1602212"/>
            <a:ext cx="1202927" cy="2790353"/>
          </a:xfrm>
          <a:prstGeom prst="rect">
            <a:avLst/>
          </a:prstGeom>
          <a:solidFill>
            <a:srgbClr val="945200">
              <a:alpha val="50000"/>
            </a:srgb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X, Y</a:t>
            </a:r>
          </a:p>
          <a:p>
            <a:pPr algn="ctr"/>
            <a:r>
              <a:rPr kumimoji="1" lang="en" altLang="ko-KR" dirty="0"/>
              <a:t>reshape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3301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34011" y="249735"/>
            <a:ext cx="3554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시행 착오 요약 </a:t>
            </a:r>
            <a:r>
              <a:rPr lang="en-US" altLang="ko-KR" sz="3200" spc="-150" dirty="0">
                <a:solidFill>
                  <a:srgbClr val="525252"/>
                </a:solidFill>
              </a:rPr>
              <a:t>(</a:t>
            </a:r>
            <a:r>
              <a:rPr lang="ko-KR" altLang="en-US" sz="3200" spc="-150" dirty="0">
                <a:solidFill>
                  <a:srgbClr val="525252"/>
                </a:solidFill>
              </a:rPr>
              <a:t>초반</a:t>
            </a:r>
            <a:r>
              <a:rPr lang="en-US" altLang="ko-KR" sz="3200" spc="-150" dirty="0">
                <a:solidFill>
                  <a:srgbClr val="525252"/>
                </a:solidFill>
              </a:rPr>
              <a:t>)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2" y="766048"/>
            <a:ext cx="23407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많은 시행착오에서 기억에 남는 내용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4529" y="2114472"/>
            <a:ext cx="5097617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대부분의 시도가 </a:t>
            </a:r>
            <a:r>
              <a:rPr lang="en-US" altLang="ko-KR" sz="1400" dirty="0"/>
              <a:t>LSTM</a:t>
            </a:r>
            <a:r>
              <a:rPr lang="ko-KR" altLang="en-US" sz="1400" dirty="0"/>
              <a:t> </a:t>
            </a:r>
            <a:r>
              <a:rPr lang="en-US" altLang="ko-KR" sz="1400" dirty="0"/>
              <a:t>Layer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중심으로 이와 같이 만들어졌습니다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en-US" altLang="ko-KR" sz="1400" dirty="0"/>
              <a:t>Layer</a:t>
            </a:r>
            <a:r>
              <a:rPr lang="ko-KR" altLang="en-US" sz="1400" dirty="0"/>
              <a:t>의 추가와 삭제</a:t>
            </a:r>
            <a:endParaRPr lang="en-US" altLang="ko-KR" sz="1400" dirty="0"/>
          </a:p>
          <a:p>
            <a:pPr algn="just"/>
            <a:r>
              <a:rPr lang="en-US" altLang="ko-KR" sz="1400" dirty="0"/>
              <a:t>Optimizer</a:t>
            </a:r>
            <a:r>
              <a:rPr lang="ko-KR" altLang="en-US" sz="1400" dirty="0"/>
              <a:t>의 수정</a:t>
            </a:r>
            <a:endParaRPr lang="en-US" altLang="ko-KR" sz="1400" dirty="0"/>
          </a:p>
          <a:p>
            <a:pPr algn="just"/>
            <a:r>
              <a:rPr lang="en-US" altLang="ko-KR" sz="1400" dirty="0"/>
              <a:t>Loss</a:t>
            </a:r>
            <a:r>
              <a:rPr lang="ko-KR" altLang="en-US" sz="1400" dirty="0"/>
              <a:t> 함수 수정</a:t>
            </a:r>
            <a:endParaRPr lang="en-US" altLang="ko-KR" sz="1400" dirty="0"/>
          </a:p>
          <a:p>
            <a:pPr algn="just"/>
            <a:r>
              <a:rPr lang="en-US" altLang="ko-KR" sz="1400" dirty="0"/>
              <a:t>Activation </a:t>
            </a:r>
            <a:r>
              <a:rPr lang="ko-KR" altLang="en-US" sz="1400" dirty="0"/>
              <a:t>함수 수정</a:t>
            </a:r>
            <a:endParaRPr lang="en-US" altLang="ko-KR" sz="1400" dirty="0"/>
          </a:p>
          <a:p>
            <a:pPr algn="just"/>
            <a:r>
              <a:rPr lang="en-US" altLang="ko-KR" sz="1400" dirty="0" err="1"/>
              <a:t>Dacay</a:t>
            </a:r>
            <a:r>
              <a:rPr lang="en-US" altLang="ko-KR" sz="1400" dirty="0"/>
              <a:t> </a:t>
            </a:r>
            <a:r>
              <a:rPr lang="ko-KR" altLang="en-US" sz="1400" dirty="0"/>
              <a:t>값 수정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learning rate</a:t>
            </a:r>
            <a:r>
              <a:rPr lang="ko-KR" altLang="en-US" sz="1400" dirty="0"/>
              <a:t> 값 수정</a:t>
            </a:r>
            <a:endParaRPr lang="en-US" altLang="ko-KR" sz="1400" dirty="0"/>
          </a:p>
          <a:p>
            <a:pPr algn="just"/>
            <a:r>
              <a:rPr lang="en-US" altLang="ko-KR" sz="1400" dirty="0"/>
              <a:t>Output layer</a:t>
            </a:r>
            <a:r>
              <a:rPr lang="ko-KR" altLang="en-US" sz="1400" dirty="0"/>
              <a:t>의 </a:t>
            </a:r>
            <a:r>
              <a:rPr lang="en-US" altLang="ko-KR" sz="1400" dirty="0"/>
              <a:t>Node</a:t>
            </a:r>
            <a:r>
              <a:rPr lang="ko-KR" altLang="en-US" sz="1400" dirty="0"/>
              <a:t>개수 수정 </a:t>
            </a:r>
            <a:r>
              <a:rPr lang="en-US" altLang="ko-KR" sz="1400" dirty="0"/>
              <a:t>(1</a:t>
            </a:r>
            <a:r>
              <a:rPr lang="ko-KR" altLang="en-US" sz="1400" dirty="0"/>
              <a:t>개</a:t>
            </a:r>
            <a:r>
              <a:rPr lang="en-US" altLang="ko-KR" sz="1400" dirty="0"/>
              <a:t>~2</a:t>
            </a:r>
            <a:r>
              <a:rPr lang="ko-KR" altLang="en-US" sz="1400" dirty="0"/>
              <a:t>개</a:t>
            </a:r>
            <a:r>
              <a:rPr lang="en-US" altLang="ko-KR" sz="1400" dirty="0"/>
              <a:t>)</a:t>
            </a:r>
          </a:p>
          <a:p>
            <a:pPr algn="just"/>
            <a:r>
              <a:rPr lang="en-US" altLang="ko-KR" sz="1400" dirty="0"/>
              <a:t>(1</a:t>
            </a:r>
            <a:r>
              <a:rPr lang="ko-KR" altLang="en-US" sz="1400" dirty="0"/>
              <a:t>개 </a:t>
            </a:r>
            <a:r>
              <a:rPr lang="en-US" altLang="ko-KR" sz="1400" dirty="0"/>
              <a:t>0.5</a:t>
            </a:r>
            <a:r>
              <a:rPr lang="ko-KR" altLang="en-US" sz="1400" dirty="0" err="1"/>
              <a:t>기준분류</a:t>
            </a:r>
            <a:r>
              <a:rPr lang="en-US" altLang="ko-KR" sz="1400" dirty="0"/>
              <a:t>)</a:t>
            </a:r>
            <a:r>
              <a:rPr lang="ko-KR" altLang="en-US" sz="1400" dirty="0"/>
              <a:t> </a:t>
            </a:r>
            <a:r>
              <a:rPr lang="en-US" altLang="ko-KR" sz="1400" dirty="0"/>
              <a:t>(2</a:t>
            </a:r>
            <a:r>
              <a:rPr lang="ko-KR" altLang="en-US" sz="1400" dirty="0"/>
              <a:t>개 </a:t>
            </a:r>
            <a:r>
              <a:rPr lang="en-US" altLang="ko-KR" sz="1400" dirty="0"/>
              <a:t>argmax</a:t>
            </a:r>
            <a:r>
              <a:rPr lang="ko-KR" altLang="en-US" sz="1400" dirty="0"/>
              <a:t> 분류</a:t>
            </a:r>
            <a:r>
              <a:rPr lang="en-US" altLang="ko-KR" sz="1400" dirty="0"/>
              <a:t>)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ko-KR" altLang="en-US" sz="1400" dirty="0"/>
              <a:t>공부를 하며 프로젝트를 진행했지만 직접 부딪쳐 보는 것도 좋을 것 같다고 생각하여 거의 모든 수정할 수 있는 값들을 변경해봤습니다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  <a:p>
            <a:pPr algn="just"/>
            <a:endParaRPr lang="en-US" altLang="ko-KR" sz="1400" dirty="0"/>
          </a:p>
          <a:p>
            <a:pPr algn="just"/>
            <a:endParaRPr lang="en-US" altLang="ko-KR" sz="1400" dirty="0"/>
          </a:p>
          <a:p>
            <a:pPr algn="just"/>
            <a:endParaRPr lang="en-US" altLang="ko-KR" sz="1400" dirty="0"/>
          </a:p>
          <a:p>
            <a:pPr algn="just"/>
            <a:endParaRPr lang="en-US" altLang="ko-KR" sz="1400" dirty="0"/>
          </a:p>
          <a:p>
            <a:pPr algn="just"/>
            <a:endParaRPr lang="en-US" altLang="ko-KR" sz="1400" dirty="0"/>
          </a:p>
          <a:p>
            <a:pPr algn="just"/>
            <a:r>
              <a:rPr lang="ko-KR" altLang="en-US" sz="1400" dirty="0"/>
              <a:t>* 좋은 경험이었습니다 </a:t>
            </a:r>
            <a:r>
              <a:rPr lang="en-US" altLang="ko-KR" sz="1400" dirty="0"/>
              <a:t>^^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/>
              <a:t>프로젝트 종료까지 </a:t>
            </a:r>
            <a:r>
              <a:rPr lang="en-US" altLang="ko-KR" sz="1400" dirty="0"/>
              <a:t>70</a:t>
            </a:r>
            <a:r>
              <a:rPr lang="ko-KR" altLang="en-US" sz="1400" dirty="0"/>
              <a:t>번 </a:t>
            </a:r>
            <a:r>
              <a:rPr lang="ko-KR" altLang="en-US" sz="1400" dirty="0" err="1"/>
              <a:t>이상수정</a:t>
            </a:r>
            <a:r>
              <a:rPr lang="en-US" altLang="ko-KR" sz="1400" dirty="0"/>
              <a:t>..)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804407" y="1760133"/>
            <a:ext cx="108336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46DE3A70-1722-4349-8553-3B1303D2135A}"/>
              </a:ext>
            </a:extLst>
          </p:cNvPr>
          <p:cNvSpPr/>
          <p:nvPr/>
        </p:nvSpPr>
        <p:spPr>
          <a:xfrm>
            <a:off x="6827520" y="1992553"/>
            <a:ext cx="684490" cy="699942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Input</a:t>
            </a:r>
            <a:endParaRPr kumimoji="1"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257523-CB42-E540-954D-C71B17954869}"/>
              </a:ext>
            </a:extLst>
          </p:cNvPr>
          <p:cNvSpPr/>
          <p:nvPr/>
        </p:nvSpPr>
        <p:spPr>
          <a:xfrm>
            <a:off x="7650480" y="1992553"/>
            <a:ext cx="1062760" cy="699942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LSTM</a:t>
            </a:r>
          </a:p>
          <a:p>
            <a:pPr algn="ctr"/>
            <a:r>
              <a:rPr kumimoji="1" lang="en-US" altLang="ko-KR" dirty="0"/>
              <a:t>(seq </a:t>
            </a:r>
            <a:r>
              <a:rPr kumimoji="1" lang="en-US" altLang="ko-KR" dirty="0" err="1"/>
              <a:t>len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02E78F-CBDE-BA42-88EF-42D386FA723D}"/>
              </a:ext>
            </a:extLst>
          </p:cNvPr>
          <p:cNvSpPr/>
          <p:nvPr/>
        </p:nvSpPr>
        <p:spPr>
          <a:xfrm>
            <a:off x="9953776" y="1992552"/>
            <a:ext cx="908304" cy="699943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Output</a:t>
            </a:r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37396F-1274-7847-B829-A113AF517E9D}"/>
              </a:ext>
            </a:extLst>
          </p:cNvPr>
          <p:cNvSpPr/>
          <p:nvPr/>
        </p:nvSpPr>
        <p:spPr>
          <a:xfrm>
            <a:off x="6923217" y="2784700"/>
            <a:ext cx="684490" cy="699942"/>
          </a:xfrm>
          <a:prstGeom prst="rect">
            <a:avLst/>
          </a:prstGeom>
          <a:solidFill>
            <a:schemeClr val="accent5">
              <a:lumMod val="25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Input</a:t>
            </a:r>
            <a:endParaRPr kumimoji="1"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FFFCAD3-3D22-0F4D-8E41-16BB530CA570}"/>
              </a:ext>
            </a:extLst>
          </p:cNvPr>
          <p:cNvSpPr/>
          <p:nvPr/>
        </p:nvSpPr>
        <p:spPr>
          <a:xfrm>
            <a:off x="7746177" y="2784700"/>
            <a:ext cx="768550" cy="699942"/>
          </a:xfrm>
          <a:prstGeom prst="rect">
            <a:avLst/>
          </a:prstGeom>
          <a:solidFill>
            <a:schemeClr val="accent5">
              <a:lumMod val="25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LSTM</a:t>
            </a:r>
            <a:endParaRPr kumimoji="1"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2FC91AE-50DE-1E4A-9638-06E0A966846C}"/>
              </a:ext>
            </a:extLst>
          </p:cNvPr>
          <p:cNvSpPr/>
          <p:nvPr/>
        </p:nvSpPr>
        <p:spPr>
          <a:xfrm>
            <a:off x="9748259" y="2784700"/>
            <a:ext cx="1089437" cy="699943"/>
          </a:xfrm>
          <a:prstGeom prst="rect">
            <a:avLst/>
          </a:prstGeom>
          <a:solidFill>
            <a:schemeClr val="accent5">
              <a:lumMod val="25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Output</a:t>
            </a:r>
            <a:endParaRPr kumimoji="1"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27CB48-FAAA-5B43-A017-68DEE08FA83D}"/>
              </a:ext>
            </a:extLst>
          </p:cNvPr>
          <p:cNvSpPr/>
          <p:nvPr/>
        </p:nvSpPr>
        <p:spPr>
          <a:xfrm>
            <a:off x="7111337" y="3564048"/>
            <a:ext cx="684490" cy="699942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Input</a:t>
            </a:r>
            <a:endParaRPr kumimoji="1"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5CBC587-BCE0-6746-938F-86257C3F75D7}"/>
              </a:ext>
            </a:extLst>
          </p:cNvPr>
          <p:cNvSpPr/>
          <p:nvPr/>
        </p:nvSpPr>
        <p:spPr>
          <a:xfrm>
            <a:off x="7934297" y="3564048"/>
            <a:ext cx="768550" cy="699942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LSTM</a:t>
            </a:r>
            <a:endParaRPr kumimoji="1"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E5A64B3-09BA-AF45-8EB3-78DBA0643A05}"/>
              </a:ext>
            </a:extLst>
          </p:cNvPr>
          <p:cNvSpPr/>
          <p:nvPr/>
        </p:nvSpPr>
        <p:spPr>
          <a:xfrm>
            <a:off x="8842601" y="3568362"/>
            <a:ext cx="2161546" cy="699943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... Multiple </a:t>
            </a:r>
            <a:r>
              <a:rPr kumimoji="1" lang="en" altLang="ko-KR" dirty="0"/>
              <a:t>A</a:t>
            </a:r>
            <a:r>
              <a:rPr lang="en" altLang="ko-KR" dirty="0"/>
              <a:t>ttempts</a:t>
            </a:r>
            <a:endParaRPr kumimoji="1"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9E4D63-FC43-484D-A18A-D1DEA91C7777}"/>
              </a:ext>
            </a:extLst>
          </p:cNvPr>
          <p:cNvSpPr/>
          <p:nvPr/>
        </p:nvSpPr>
        <p:spPr>
          <a:xfrm>
            <a:off x="8866631" y="1992553"/>
            <a:ext cx="951976" cy="699942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Dense(2)</a:t>
            </a:r>
            <a:endParaRPr kumimoji="1"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1A13ACA-38B3-8142-AE69-8D2A0B88C596}"/>
              </a:ext>
            </a:extLst>
          </p:cNvPr>
          <p:cNvSpPr/>
          <p:nvPr/>
        </p:nvSpPr>
        <p:spPr>
          <a:xfrm>
            <a:off x="8656529" y="2784700"/>
            <a:ext cx="951976" cy="699942"/>
          </a:xfrm>
          <a:prstGeom prst="rect">
            <a:avLst/>
          </a:prstGeom>
          <a:solidFill>
            <a:schemeClr val="accent5">
              <a:lumMod val="25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Dense(1)</a:t>
            </a:r>
          </a:p>
          <a:p>
            <a:pPr algn="ctr"/>
            <a:r>
              <a:rPr kumimoji="1" lang="en-US" altLang="ko-KR" dirty="0"/>
              <a:t>Sigmoid</a:t>
            </a:r>
            <a:endParaRPr kumimoji="1" lang="ko-KR" altLang="en-US" dirty="0"/>
          </a:p>
        </p:txBody>
      </p:sp>
      <p:sp>
        <p:nvSpPr>
          <p:cNvPr id="3" name="삼각형 2">
            <a:extLst>
              <a:ext uri="{FF2B5EF4-FFF2-40B4-BE49-F238E27FC236}">
                <a16:creationId xmlns:a16="http://schemas.microsoft.com/office/drawing/2014/main" id="{CAD1532F-0FCE-F849-9D3B-86C6165E723A}"/>
              </a:ext>
            </a:extLst>
          </p:cNvPr>
          <p:cNvSpPr/>
          <p:nvPr/>
        </p:nvSpPr>
        <p:spPr>
          <a:xfrm rot="5400000">
            <a:off x="6383914" y="2201258"/>
            <a:ext cx="327738" cy="282533"/>
          </a:xfrm>
          <a:prstGeom prst="triangl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삼각형 27">
            <a:extLst>
              <a:ext uri="{FF2B5EF4-FFF2-40B4-BE49-F238E27FC236}">
                <a16:creationId xmlns:a16="http://schemas.microsoft.com/office/drawing/2014/main" id="{821B2BC9-01E8-9B4A-9854-EAE0B87934BE}"/>
              </a:ext>
            </a:extLst>
          </p:cNvPr>
          <p:cNvSpPr/>
          <p:nvPr/>
        </p:nvSpPr>
        <p:spPr>
          <a:xfrm rot="5400000">
            <a:off x="6522384" y="2993405"/>
            <a:ext cx="327738" cy="28253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삼각형 28">
            <a:extLst>
              <a:ext uri="{FF2B5EF4-FFF2-40B4-BE49-F238E27FC236}">
                <a16:creationId xmlns:a16="http://schemas.microsoft.com/office/drawing/2014/main" id="{636D521D-1366-1245-A902-9F066DC8EA1A}"/>
              </a:ext>
            </a:extLst>
          </p:cNvPr>
          <p:cNvSpPr/>
          <p:nvPr/>
        </p:nvSpPr>
        <p:spPr>
          <a:xfrm rot="5400000">
            <a:off x="6666447" y="3774910"/>
            <a:ext cx="327738" cy="282533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793BD0A-A09F-3A41-A0B0-787F9BC0E11F}"/>
              </a:ext>
            </a:extLst>
          </p:cNvPr>
          <p:cNvCxnSpPr>
            <a:cxnSpLocks/>
            <a:stCxn id="3" idx="0"/>
            <a:endCxn id="2" idx="1"/>
          </p:cNvCxnSpPr>
          <p:nvPr/>
        </p:nvCxnSpPr>
        <p:spPr>
          <a:xfrm flipV="1">
            <a:off x="6689050" y="2342524"/>
            <a:ext cx="13847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85B55821-1899-7640-9A83-5B43CFA7DA46}"/>
              </a:ext>
            </a:extLst>
          </p:cNvPr>
          <p:cNvCxnSpPr>
            <a:cxnSpLocks/>
            <a:stCxn id="2" idx="3"/>
            <a:endCxn id="10" idx="1"/>
          </p:cNvCxnSpPr>
          <p:nvPr/>
        </p:nvCxnSpPr>
        <p:spPr>
          <a:xfrm>
            <a:off x="7512010" y="2342524"/>
            <a:ext cx="1384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4555051B-78F8-0840-BA89-88D312F1283B}"/>
              </a:ext>
            </a:extLst>
          </p:cNvPr>
          <p:cNvCxnSpPr>
            <a:cxnSpLocks/>
            <a:stCxn id="10" idx="3"/>
            <a:endCxn id="26" idx="1"/>
          </p:cNvCxnSpPr>
          <p:nvPr/>
        </p:nvCxnSpPr>
        <p:spPr>
          <a:xfrm>
            <a:off x="8713240" y="2342524"/>
            <a:ext cx="1533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67ACF2D-84E1-A348-94F7-EC1247F7790D}"/>
              </a:ext>
            </a:extLst>
          </p:cNvPr>
          <p:cNvCxnSpPr>
            <a:cxnSpLocks/>
            <a:stCxn id="26" idx="3"/>
            <a:endCxn id="12" idx="1"/>
          </p:cNvCxnSpPr>
          <p:nvPr/>
        </p:nvCxnSpPr>
        <p:spPr>
          <a:xfrm>
            <a:off x="9818607" y="2342524"/>
            <a:ext cx="1351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9397A60D-89E4-EF48-B321-1297920BCE97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7607707" y="3134671"/>
            <a:ext cx="1384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8874F8F4-D05C-8440-8656-282AE10187EA}"/>
              </a:ext>
            </a:extLst>
          </p:cNvPr>
          <p:cNvCxnSpPr>
            <a:cxnSpLocks/>
            <a:stCxn id="14" idx="3"/>
            <a:endCxn id="27" idx="1"/>
          </p:cNvCxnSpPr>
          <p:nvPr/>
        </p:nvCxnSpPr>
        <p:spPr>
          <a:xfrm>
            <a:off x="8514727" y="3134671"/>
            <a:ext cx="1418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A1FF995E-C4EA-4F45-8F0A-7648EC5A6607}"/>
              </a:ext>
            </a:extLst>
          </p:cNvPr>
          <p:cNvCxnSpPr>
            <a:cxnSpLocks/>
            <a:stCxn id="27" idx="3"/>
            <a:endCxn id="15" idx="1"/>
          </p:cNvCxnSpPr>
          <p:nvPr/>
        </p:nvCxnSpPr>
        <p:spPr>
          <a:xfrm>
            <a:off x="9608505" y="3134671"/>
            <a:ext cx="13975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714D063A-764B-7846-A649-B056DC92F02E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7795827" y="3914019"/>
            <a:ext cx="1384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64400109-9669-DA47-9E8F-D8A5E195C2BD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8702847" y="3914019"/>
            <a:ext cx="139754" cy="4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B21A8867-C056-6243-A968-9837442325D4}"/>
              </a:ext>
            </a:extLst>
          </p:cNvPr>
          <p:cNvCxnSpPr>
            <a:cxnSpLocks/>
            <a:stCxn id="28" idx="0"/>
            <a:endCxn id="13" idx="1"/>
          </p:cNvCxnSpPr>
          <p:nvPr/>
        </p:nvCxnSpPr>
        <p:spPr>
          <a:xfrm flipV="1">
            <a:off x="6827520" y="3134671"/>
            <a:ext cx="956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F8A629CD-2970-6C41-968D-3FBE474A6D65}"/>
              </a:ext>
            </a:extLst>
          </p:cNvPr>
          <p:cNvCxnSpPr>
            <a:cxnSpLocks/>
            <a:stCxn id="29" idx="0"/>
            <a:endCxn id="22" idx="1"/>
          </p:cNvCxnSpPr>
          <p:nvPr/>
        </p:nvCxnSpPr>
        <p:spPr>
          <a:xfrm flipV="1">
            <a:off x="6971583" y="3914019"/>
            <a:ext cx="139754" cy="2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EE8A83B-746C-4F4A-B49A-9886B7E428FA}"/>
              </a:ext>
            </a:extLst>
          </p:cNvPr>
          <p:cNvSpPr/>
          <p:nvPr/>
        </p:nvSpPr>
        <p:spPr>
          <a:xfrm>
            <a:off x="7249807" y="4347727"/>
            <a:ext cx="684490" cy="699942"/>
          </a:xfrm>
          <a:prstGeom prst="rect">
            <a:avLst/>
          </a:prstGeom>
          <a:solidFill>
            <a:schemeClr val="accent5">
              <a:lumMod val="75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F849332-4010-D046-BBBF-482BFD9E4297}"/>
              </a:ext>
            </a:extLst>
          </p:cNvPr>
          <p:cNvSpPr/>
          <p:nvPr/>
        </p:nvSpPr>
        <p:spPr>
          <a:xfrm>
            <a:off x="8072767" y="4347727"/>
            <a:ext cx="768550" cy="699942"/>
          </a:xfrm>
          <a:prstGeom prst="rect">
            <a:avLst/>
          </a:prstGeom>
          <a:solidFill>
            <a:schemeClr val="accent5">
              <a:lumMod val="75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189196A-696B-AB43-ABC6-EC7365ECD5BD}"/>
              </a:ext>
            </a:extLst>
          </p:cNvPr>
          <p:cNvSpPr/>
          <p:nvPr/>
        </p:nvSpPr>
        <p:spPr>
          <a:xfrm>
            <a:off x="8981071" y="4352041"/>
            <a:ext cx="2161546" cy="699943"/>
          </a:xfrm>
          <a:prstGeom prst="rect">
            <a:avLst/>
          </a:prstGeom>
          <a:solidFill>
            <a:schemeClr val="accent5">
              <a:lumMod val="75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sp>
        <p:nvSpPr>
          <p:cNvPr id="85" name="삼각형 84">
            <a:extLst>
              <a:ext uri="{FF2B5EF4-FFF2-40B4-BE49-F238E27FC236}">
                <a16:creationId xmlns:a16="http://schemas.microsoft.com/office/drawing/2014/main" id="{6C8F7CDE-3815-EE4D-8A30-A2049EF02092}"/>
              </a:ext>
            </a:extLst>
          </p:cNvPr>
          <p:cNvSpPr/>
          <p:nvPr/>
        </p:nvSpPr>
        <p:spPr>
          <a:xfrm rot="5400000">
            <a:off x="6804917" y="4558589"/>
            <a:ext cx="327738" cy="282533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92D4568D-11B1-E84C-B33C-DF46D24C013C}"/>
              </a:ext>
            </a:extLst>
          </p:cNvPr>
          <p:cNvCxnSpPr>
            <a:cxnSpLocks/>
            <a:stCxn id="82" idx="3"/>
            <a:endCxn id="83" idx="1"/>
          </p:cNvCxnSpPr>
          <p:nvPr/>
        </p:nvCxnSpPr>
        <p:spPr>
          <a:xfrm>
            <a:off x="7934297" y="4697698"/>
            <a:ext cx="1384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E60E804E-B131-5E49-A0B8-C5922764AFE3}"/>
              </a:ext>
            </a:extLst>
          </p:cNvPr>
          <p:cNvCxnSpPr>
            <a:cxnSpLocks/>
            <a:stCxn id="83" idx="3"/>
            <a:endCxn id="84" idx="1"/>
          </p:cNvCxnSpPr>
          <p:nvPr/>
        </p:nvCxnSpPr>
        <p:spPr>
          <a:xfrm>
            <a:off x="8841317" y="4697698"/>
            <a:ext cx="139754" cy="4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EC3A4301-AA1D-7447-B53E-9821D2864D66}"/>
              </a:ext>
            </a:extLst>
          </p:cNvPr>
          <p:cNvCxnSpPr>
            <a:cxnSpLocks/>
            <a:stCxn id="85" idx="0"/>
            <a:endCxn id="82" idx="1"/>
          </p:cNvCxnSpPr>
          <p:nvPr/>
        </p:nvCxnSpPr>
        <p:spPr>
          <a:xfrm flipV="1">
            <a:off x="7110053" y="4697698"/>
            <a:ext cx="139754" cy="2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338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34011" y="249735"/>
            <a:ext cx="3554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시행 착오 요약</a:t>
            </a:r>
            <a:r>
              <a:rPr lang="en-US" altLang="ko-KR" sz="3200" spc="-150" dirty="0">
                <a:solidFill>
                  <a:srgbClr val="525252"/>
                </a:solidFill>
              </a:rPr>
              <a:t> (</a:t>
            </a:r>
            <a:r>
              <a:rPr lang="ko-KR" altLang="en-US" sz="3200" spc="-150" dirty="0">
                <a:solidFill>
                  <a:srgbClr val="525252"/>
                </a:solidFill>
              </a:rPr>
              <a:t>초반</a:t>
            </a:r>
            <a:r>
              <a:rPr lang="en-US" altLang="ko-KR" sz="3200" spc="-150" dirty="0">
                <a:solidFill>
                  <a:srgbClr val="525252"/>
                </a:solidFill>
              </a:rPr>
              <a:t>)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2" y="766048"/>
            <a:ext cx="23407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많은 시행착오에서 기억에 남는 내용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AF077D-BF57-304E-87A5-6692288C9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477" y="1618269"/>
            <a:ext cx="4556112" cy="310003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7CD18FD-2F2E-1A42-A5EF-AFCCBDC6938E}"/>
              </a:ext>
            </a:extLst>
          </p:cNvPr>
          <p:cNvSpPr txBox="1"/>
          <p:nvPr/>
        </p:nvSpPr>
        <p:spPr>
          <a:xfrm>
            <a:off x="784529" y="2114472"/>
            <a:ext cx="494064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모델을 </a:t>
            </a:r>
            <a:r>
              <a:rPr lang="ko-KR" altLang="en-US" sz="1400" dirty="0" err="1"/>
              <a:t>여러번</a:t>
            </a:r>
            <a:r>
              <a:rPr lang="ko-KR" altLang="en-US" sz="1400" dirty="0"/>
              <a:t> 수정을 해도 위와 같이 </a:t>
            </a:r>
            <a:r>
              <a:rPr lang="en-US" altLang="ko-KR" sz="1400" dirty="0"/>
              <a:t>Loss</a:t>
            </a:r>
            <a:r>
              <a:rPr lang="ko-KR" altLang="en-US" sz="1400" dirty="0"/>
              <a:t>값이 특정 값에서 더이상 내려가지 않는 모습을 보였습니다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en-US" altLang="ko-KR" sz="1400" dirty="0"/>
              <a:t>Output</a:t>
            </a:r>
            <a:r>
              <a:rPr lang="ko-KR" altLang="en-US" sz="1400" dirty="0"/>
              <a:t>값은 대부분이 긍정적이라고 판단하도록 학습하며 </a:t>
            </a:r>
            <a:r>
              <a:rPr lang="en-US" altLang="ko-KR" sz="1400" dirty="0"/>
              <a:t>Loss </a:t>
            </a:r>
            <a:r>
              <a:rPr lang="ko-KR" altLang="en-US" sz="1400" dirty="0"/>
              <a:t>값을 감소해 나감을 볼 수 있었습니다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ko-KR" altLang="en-US" sz="1400" dirty="0"/>
              <a:t>정확도는 학습 데이터의 긍정적 문장 부정적 문장의 비율과 유사함을 발견할 수 있었는데</a:t>
            </a:r>
            <a:r>
              <a:rPr lang="en-US" altLang="ko-KR" sz="1400" dirty="0"/>
              <a:t>,</a:t>
            </a:r>
            <a:r>
              <a:rPr lang="ko-KR" altLang="en-US" sz="1400" dirty="0"/>
              <a:t> 이를 통해 학습데이터의 불균형이 문제를 가짐을 알 수 있었습니다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  <a:p>
            <a:pPr algn="just"/>
            <a:r>
              <a:rPr kumimoji="1" lang="en-US" altLang="ko-KR" sz="1400" dirty="0"/>
              <a:t>Output</a:t>
            </a:r>
            <a:r>
              <a:rPr kumimoji="1" lang="ko-KR" altLang="en-US" sz="1400" dirty="0"/>
              <a:t>이 한 개로 나오면 데이터의 불균형이 더 쉽게 적용될 것 이기 때문이라고 생각해서</a:t>
            </a:r>
            <a:r>
              <a:rPr lang="ko-KR" altLang="en-US" sz="1400" dirty="0"/>
              <a:t> </a:t>
            </a:r>
            <a:r>
              <a:rPr lang="en-US" altLang="ko-KR" sz="1400" dirty="0"/>
              <a:t>Output</a:t>
            </a:r>
            <a:r>
              <a:rPr lang="ko-KR" altLang="en-US" sz="1400" dirty="0"/>
              <a:t>전의 </a:t>
            </a:r>
            <a:r>
              <a:rPr kumimoji="1" lang="en-US" altLang="ko-KR" sz="1400" dirty="0"/>
              <a:t>Dense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layer</a:t>
            </a:r>
            <a:r>
              <a:rPr kumimoji="1" lang="ko-KR" altLang="en-US" sz="1400" dirty="0"/>
              <a:t>의 </a:t>
            </a:r>
            <a:r>
              <a:rPr kumimoji="1" lang="en-US" altLang="ko-KR" sz="1400" dirty="0"/>
              <a:t>Node</a:t>
            </a:r>
            <a:r>
              <a:rPr kumimoji="1" lang="ko-KR" altLang="en-US" sz="1400" dirty="0" err="1"/>
              <a:t>를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2</a:t>
            </a:r>
            <a:r>
              <a:rPr kumimoji="1" lang="ko-KR" altLang="en-US" sz="1400" dirty="0"/>
              <a:t>개로 만들어 </a:t>
            </a:r>
            <a:r>
              <a:rPr kumimoji="1" lang="en-US" altLang="ko-KR" sz="1400" dirty="0"/>
              <a:t>Argmax</a:t>
            </a:r>
            <a:r>
              <a:rPr kumimoji="1" lang="ko-KR" altLang="en-US" sz="1400" dirty="0"/>
              <a:t>로 분류해 봤는데 대부분의 수정에서 높은 정확도를 만들 수 있었습니다</a:t>
            </a:r>
            <a:r>
              <a:rPr kumimoji="1" lang="en-US" altLang="ko-KR" sz="1400" dirty="0"/>
              <a:t>.</a:t>
            </a:r>
          </a:p>
        </p:txBody>
      </p:sp>
      <p:cxnSp>
        <p:nvCxnSpPr>
          <p:cNvPr id="43" name="직선 연결선 20">
            <a:extLst>
              <a:ext uri="{FF2B5EF4-FFF2-40B4-BE49-F238E27FC236}">
                <a16:creationId xmlns:a16="http://schemas.microsoft.com/office/drawing/2014/main" id="{9CE20AEF-DD7D-854F-9D87-80C435974CB6}"/>
              </a:ext>
            </a:extLst>
          </p:cNvPr>
          <p:cNvCxnSpPr/>
          <p:nvPr/>
        </p:nvCxnSpPr>
        <p:spPr>
          <a:xfrm>
            <a:off x="804407" y="1760133"/>
            <a:ext cx="108336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799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34011" y="249735"/>
            <a:ext cx="3554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시행 착오 요약 </a:t>
            </a:r>
            <a:r>
              <a:rPr lang="en-US" altLang="ko-KR" sz="3200" spc="-150" dirty="0">
                <a:solidFill>
                  <a:srgbClr val="525252"/>
                </a:solidFill>
              </a:rPr>
              <a:t>(</a:t>
            </a:r>
            <a:r>
              <a:rPr lang="ko-KR" altLang="en-US" sz="3200" spc="-150" dirty="0">
                <a:solidFill>
                  <a:srgbClr val="525252"/>
                </a:solidFill>
              </a:rPr>
              <a:t>중반</a:t>
            </a:r>
            <a:r>
              <a:rPr lang="en-US" altLang="ko-KR" sz="3200" spc="-150" dirty="0">
                <a:solidFill>
                  <a:srgbClr val="525252"/>
                </a:solidFill>
              </a:rPr>
              <a:t>)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2" y="766048"/>
            <a:ext cx="23407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많은 시행착오에서 기억에 남는 내용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9203" y="4643827"/>
            <a:ext cx="81843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모델을 만들 때 </a:t>
            </a:r>
            <a:r>
              <a:rPr lang="ko-KR" altLang="en-US" sz="1400" dirty="0" err="1"/>
              <a:t>부터는</a:t>
            </a:r>
            <a:r>
              <a:rPr lang="ko-KR" altLang="en-US" sz="1400" dirty="0"/>
              <a:t> </a:t>
            </a:r>
            <a:r>
              <a:rPr lang="en-US" altLang="ko-KR" sz="1400" dirty="0"/>
              <a:t>Embedding Layer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추가하여 모델을 구성했습니다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ko-KR" altLang="en-US" sz="1400" dirty="0"/>
              <a:t>이전의 </a:t>
            </a:r>
            <a:r>
              <a:rPr lang="en-US" altLang="ko-KR" sz="1400" dirty="0"/>
              <a:t>Kaggle</a:t>
            </a:r>
            <a:r>
              <a:rPr lang="ko-KR" altLang="en-US" sz="1400" dirty="0"/>
              <a:t>스터디에서 문장 독성 처리에서 보았던 </a:t>
            </a:r>
            <a:r>
              <a:rPr lang="en-US" altLang="ko-KR" sz="1400" dirty="0"/>
              <a:t>Embedding</a:t>
            </a:r>
            <a:r>
              <a:rPr lang="ko-KR" altLang="en-US" sz="1400" dirty="0"/>
              <a:t>을 넣어 정확도를 올릴 생각이었습니다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algn="just"/>
            <a:r>
              <a:rPr lang="ko-KR" altLang="en-US" sz="1400" dirty="0"/>
              <a:t>한글 </a:t>
            </a:r>
            <a:r>
              <a:rPr lang="en-US" altLang="ko-KR" sz="1400" dirty="0"/>
              <a:t>Embedding</a:t>
            </a:r>
            <a:r>
              <a:rPr lang="ko-KR" altLang="en-US" sz="1400" dirty="0"/>
              <a:t> </a:t>
            </a:r>
            <a:r>
              <a:rPr lang="en-US" altLang="ko-KR" sz="1400" dirty="0" err="1"/>
              <a:t>vec</a:t>
            </a:r>
            <a:r>
              <a:rPr lang="ko-KR" altLang="en-US" sz="1400" dirty="0"/>
              <a:t>파일을 찾지 못해 직접 레이어로 만들어 학습시키기로 했습니다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ko-KR" altLang="en-US" sz="1400" dirty="0"/>
              <a:t>초기 시행착오와 같은 파라미터들의 수정이 있었습니다</a:t>
            </a:r>
            <a:r>
              <a:rPr lang="en-US" altLang="ko-KR" sz="1400" dirty="0"/>
              <a:t>.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779081" y="4289488"/>
            <a:ext cx="108336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46DE3A70-1722-4349-8553-3B1303D2135A}"/>
              </a:ext>
            </a:extLst>
          </p:cNvPr>
          <p:cNvSpPr/>
          <p:nvPr/>
        </p:nvSpPr>
        <p:spPr>
          <a:xfrm>
            <a:off x="5911206" y="1382433"/>
            <a:ext cx="684490" cy="699942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Input</a:t>
            </a:r>
            <a:endParaRPr kumimoji="1"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257523-CB42-E540-954D-C71B17954869}"/>
              </a:ext>
            </a:extLst>
          </p:cNvPr>
          <p:cNvSpPr/>
          <p:nvPr/>
        </p:nvSpPr>
        <p:spPr>
          <a:xfrm>
            <a:off x="6721973" y="1382433"/>
            <a:ext cx="1330591" cy="699942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Embedding</a:t>
            </a:r>
            <a:endParaRPr kumimoji="1"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02E78F-CBDE-BA42-88EF-42D386FA723D}"/>
              </a:ext>
            </a:extLst>
          </p:cNvPr>
          <p:cNvSpPr/>
          <p:nvPr/>
        </p:nvSpPr>
        <p:spPr>
          <a:xfrm>
            <a:off x="10429828" y="1382432"/>
            <a:ext cx="860066" cy="699943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Output</a:t>
            </a:r>
            <a:endParaRPr kumimoji="1"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9E4D63-FC43-484D-A18A-D1DEA91C7777}"/>
              </a:ext>
            </a:extLst>
          </p:cNvPr>
          <p:cNvSpPr/>
          <p:nvPr/>
        </p:nvSpPr>
        <p:spPr>
          <a:xfrm>
            <a:off x="9303730" y="1382433"/>
            <a:ext cx="998612" cy="699942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Dense(2)</a:t>
            </a:r>
          </a:p>
          <a:p>
            <a:pPr algn="ctr"/>
            <a:r>
              <a:rPr kumimoji="1" lang="en-US" altLang="ko-KR" dirty="0" err="1"/>
              <a:t>ActFunc</a:t>
            </a:r>
            <a:endParaRPr kumimoji="1" lang="ko-KR" altLang="en-US" dirty="0"/>
          </a:p>
        </p:txBody>
      </p:sp>
      <p:sp>
        <p:nvSpPr>
          <p:cNvPr id="3" name="삼각형 2">
            <a:extLst>
              <a:ext uri="{FF2B5EF4-FFF2-40B4-BE49-F238E27FC236}">
                <a16:creationId xmlns:a16="http://schemas.microsoft.com/office/drawing/2014/main" id="{CAD1532F-0FCE-F849-9D3B-86C6165E723A}"/>
              </a:ext>
            </a:extLst>
          </p:cNvPr>
          <p:cNvSpPr/>
          <p:nvPr/>
        </p:nvSpPr>
        <p:spPr>
          <a:xfrm rot="5400000">
            <a:off x="5467600" y="1591138"/>
            <a:ext cx="327738" cy="282533"/>
          </a:xfrm>
          <a:prstGeom prst="triangl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793BD0A-A09F-3A41-A0B0-787F9BC0E11F}"/>
              </a:ext>
            </a:extLst>
          </p:cNvPr>
          <p:cNvCxnSpPr>
            <a:cxnSpLocks/>
            <a:stCxn id="3" idx="0"/>
            <a:endCxn id="2" idx="1"/>
          </p:cNvCxnSpPr>
          <p:nvPr/>
        </p:nvCxnSpPr>
        <p:spPr>
          <a:xfrm flipV="1">
            <a:off x="5772736" y="1732404"/>
            <a:ext cx="13847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85B55821-1899-7640-9A83-5B43CFA7DA46}"/>
              </a:ext>
            </a:extLst>
          </p:cNvPr>
          <p:cNvCxnSpPr>
            <a:cxnSpLocks/>
            <a:stCxn id="2" idx="3"/>
            <a:endCxn id="10" idx="1"/>
          </p:cNvCxnSpPr>
          <p:nvPr/>
        </p:nvCxnSpPr>
        <p:spPr>
          <a:xfrm>
            <a:off x="6595696" y="1732404"/>
            <a:ext cx="1262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4555051B-78F8-0840-BA89-88D312F1283B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9176244" y="1732404"/>
            <a:ext cx="1274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67ACF2D-84E1-A348-94F7-EC1247F7790D}"/>
              </a:ext>
            </a:extLst>
          </p:cNvPr>
          <p:cNvCxnSpPr>
            <a:cxnSpLocks/>
            <a:stCxn id="26" idx="3"/>
            <a:endCxn id="12" idx="1"/>
          </p:cNvCxnSpPr>
          <p:nvPr/>
        </p:nvCxnSpPr>
        <p:spPr>
          <a:xfrm>
            <a:off x="10302342" y="1732404"/>
            <a:ext cx="1274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EE8A83B-746C-4F4A-B49A-9886B7E428FA}"/>
              </a:ext>
            </a:extLst>
          </p:cNvPr>
          <p:cNvSpPr/>
          <p:nvPr/>
        </p:nvSpPr>
        <p:spPr>
          <a:xfrm>
            <a:off x="5912491" y="3239575"/>
            <a:ext cx="684490" cy="699942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F849332-4010-D046-BBBF-482BFD9E4297}"/>
              </a:ext>
            </a:extLst>
          </p:cNvPr>
          <p:cNvSpPr/>
          <p:nvPr/>
        </p:nvSpPr>
        <p:spPr>
          <a:xfrm>
            <a:off x="6735451" y="3239575"/>
            <a:ext cx="768550" cy="699942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189196A-696B-AB43-ABC6-EC7365ECD5BD}"/>
              </a:ext>
            </a:extLst>
          </p:cNvPr>
          <p:cNvSpPr/>
          <p:nvPr/>
        </p:nvSpPr>
        <p:spPr>
          <a:xfrm>
            <a:off x="7643755" y="3237915"/>
            <a:ext cx="2161546" cy="705917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sp>
        <p:nvSpPr>
          <p:cNvPr id="85" name="삼각형 84">
            <a:extLst>
              <a:ext uri="{FF2B5EF4-FFF2-40B4-BE49-F238E27FC236}">
                <a16:creationId xmlns:a16="http://schemas.microsoft.com/office/drawing/2014/main" id="{6C8F7CDE-3815-EE4D-8A30-A2049EF02092}"/>
              </a:ext>
            </a:extLst>
          </p:cNvPr>
          <p:cNvSpPr/>
          <p:nvPr/>
        </p:nvSpPr>
        <p:spPr>
          <a:xfrm rot="5400000">
            <a:off x="5467601" y="3450437"/>
            <a:ext cx="327738" cy="282533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92D4568D-11B1-E84C-B33C-DF46D24C013C}"/>
              </a:ext>
            </a:extLst>
          </p:cNvPr>
          <p:cNvCxnSpPr>
            <a:cxnSpLocks/>
            <a:stCxn id="82" idx="3"/>
            <a:endCxn id="83" idx="1"/>
          </p:cNvCxnSpPr>
          <p:nvPr/>
        </p:nvCxnSpPr>
        <p:spPr>
          <a:xfrm>
            <a:off x="6596981" y="3589546"/>
            <a:ext cx="1384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E60E804E-B131-5E49-A0B8-C5922764AFE3}"/>
              </a:ext>
            </a:extLst>
          </p:cNvPr>
          <p:cNvCxnSpPr>
            <a:cxnSpLocks/>
            <a:stCxn id="83" idx="3"/>
            <a:endCxn id="84" idx="1"/>
          </p:cNvCxnSpPr>
          <p:nvPr/>
        </p:nvCxnSpPr>
        <p:spPr>
          <a:xfrm>
            <a:off x="7504001" y="3589546"/>
            <a:ext cx="139754" cy="13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EC3A4301-AA1D-7447-B53E-9821D2864D66}"/>
              </a:ext>
            </a:extLst>
          </p:cNvPr>
          <p:cNvCxnSpPr>
            <a:cxnSpLocks/>
            <a:stCxn id="85" idx="0"/>
            <a:endCxn id="82" idx="1"/>
          </p:cNvCxnSpPr>
          <p:nvPr/>
        </p:nvCxnSpPr>
        <p:spPr>
          <a:xfrm flipV="1">
            <a:off x="5772737" y="3589546"/>
            <a:ext cx="139754" cy="2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261C8CD-862E-1446-900D-72A08ECD28F3}"/>
              </a:ext>
            </a:extLst>
          </p:cNvPr>
          <p:cNvSpPr/>
          <p:nvPr/>
        </p:nvSpPr>
        <p:spPr>
          <a:xfrm>
            <a:off x="8178841" y="1382432"/>
            <a:ext cx="998612" cy="699942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LSTM</a:t>
            </a:r>
            <a:endParaRPr kumimoji="1" lang="ko-KR" altLang="en-US" dirty="0"/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6FE637C3-38BE-3246-BBC9-8C69DFED95E1}"/>
              </a:ext>
            </a:extLst>
          </p:cNvPr>
          <p:cNvCxnSpPr>
            <a:stCxn id="49" idx="1"/>
            <a:endCxn id="10" idx="3"/>
          </p:cNvCxnSpPr>
          <p:nvPr/>
        </p:nvCxnSpPr>
        <p:spPr>
          <a:xfrm flipH="1">
            <a:off x="8052564" y="1732403"/>
            <a:ext cx="12627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C9CB964-0F0F-7C43-95E4-50201AFBEA5D}"/>
              </a:ext>
            </a:extLst>
          </p:cNvPr>
          <p:cNvSpPr/>
          <p:nvPr/>
        </p:nvSpPr>
        <p:spPr>
          <a:xfrm>
            <a:off x="5911208" y="2311833"/>
            <a:ext cx="684490" cy="699942"/>
          </a:xfrm>
          <a:prstGeom prst="rect">
            <a:avLst/>
          </a:prstGeom>
          <a:solidFill>
            <a:schemeClr val="accent5">
              <a:lumMod val="25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Input</a:t>
            </a:r>
            <a:endParaRPr kumimoji="1"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DD05A3-27D4-A044-AE5A-FE97AB870B54}"/>
              </a:ext>
            </a:extLst>
          </p:cNvPr>
          <p:cNvSpPr/>
          <p:nvPr/>
        </p:nvSpPr>
        <p:spPr>
          <a:xfrm>
            <a:off x="6721975" y="2311833"/>
            <a:ext cx="1330591" cy="699942"/>
          </a:xfrm>
          <a:prstGeom prst="rect">
            <a:avLst/>
          </a:prstGeom>
          <a:solidFill>
            <a:schemeClr val="accent5">
              <a:lumMod val="25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Embedding</a:t>
            </a:r>
            <a:endParaRPr kumimoji="1"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CE4F82E-D48E-9D4C-BE25-142FDB700F8D}"/>
              </a:ext>
            </a:extLst>
          </p:cNvPr>
          <p:cNvSpPr/>
          <p:nvPr/>
        </p:nvSpPr>
        <p:spPr>
          <a:xfrm>
            <a:off x="10429830" y="2311832"/>
            <a:ext cx="860066" cy="699943"/>
          </a:xfrm>
          <a:prstGeom prst="rect">
            <a:avLst/>
          </a:prstGeom>
          <a:solidFill>
            <a:schemeClr val="accent5">
              <a:lumMod val="25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Output</a:t>
            </a:r>
            <a:endParaRPr kumimoji="1"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4779E9B-94B1-2A4F-8CD2-0A11932933BE}"/>
              </a:ext>
            </a:extLst>
          </p:cNvPr>
          <p:cNvSpPr/>
          <p:nvPr/>
        </p:nvSpPr>
        <p:spPr>
          <a:xfrm>
            <a:off x="9303732" y="2311833"/>
            <a:ext cx="998612" cy="699942"/>
          </a:xfrm>
          <a:prstGeom prst="rect">
            <a:avLst/>
          </a:prstGeom>
          <a:solidFill>
            <a:schemeClr val="accent5">
              <a:lumMod val="25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Dense(1)</a:t>
            </a:r>
          </a:p>
          <a:p>
            <a:pPr algn="ctr"/>
            <a:r>
              <a:rPr kumimoji="1" lang="en-US" altLang="ko-KR" dirty="0" err="1"/>
              <a:t>ActFunc</a:t>
            </a:r>
            <a:endParaRPr kumimoji="1" lang="ko-KR" altLang="en-US" dirty="0"/>
          </a:p>
        </p:txBody>
      </p:sp>
      <p:sp>
        <p:nvSpPr>
          <p:cNvPr id="56" name="삼각형 55">
            <a:extLst>
              <a:ext uri="{FF2B5EF4-FFF2-40B4-BE49-F238E27FC236}">
                <a16:creationId xmlns:a16="http://schemas.microsoft.com/office/drawing/2014/main" id="{4A4EED1A-B5B8-F54E-B911-28F7B3FC982E}"/>
              </a:ext>
            </a:extLst>
          </p:cNvPr>
          <p:cNvSpPr/>
          <p:nvPr/>
        </p:nvSpPr>
        <p:spPr>
          <a:xfrm rot="5400000">
            <a:off x="5467602" y="2520538"/>
            <a:ext cx="327738" cy="282533"/>
          </a:xfrm>
          <a:prstGeom prst="triangl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C8F3F081-5814-EF4B-91FB-6879374363F3}"/>
              </a:ext>
            </a:extLst>
          </p:cNvPr>
          <p:cNvCxnSpPr>
            <a:cxnSpLocks/>
            <a:stCxn id="56" idx="0"/>
            <a:endCxn id="52" idx="1"/>
          </p:cNvCxnSpPr>
          <p:nvPr/>
        </p:nvCxnSpPr>
        <p:spPr>
          <a:xfrm flipV="1">
            <a:off x="5772738" y="2661804"/>
            <a:ext cx="13847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4B0661B5-3D7D-734F-9C53-515D5DB0C6BB}"/>
              </a:ext>
            </a:extLst>
          </p:cNvPr>
          <p:cNvCxnSpPr>
            <a:cxnSpLocks/>
            <a:stCxn id="52" idx="3"/>
            <a:endCxn id="53" idx="1"/>
          </p:cNvCxnSpPr>
          <p:nvPr/>
        </p:nvCxnSpPr>
        <p:spPr>
          <a:xfrm>
            <a:off x="6595698" y="2661804"/>
            <a:ext cx="1262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F0FFE836-5634-4F4F-B2DC-E74AF5176CA4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9176246" y="2661804"/>
            <a:ext cx="1274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4C00707F-C39A-6D4F-A7C2-184068792C12}"/>
              </a:ext>
            </a:extLst>
          </p:cNvPr>
          <p:cNvCxnSpPr>
            <a:cxnSpLocks/>
            <a:stCxn id="55" idx="3"/>
            <a:endCxn id="54" idx="1"/>
          </p:cNvCxnSpPr>
          <p:nvPr/>
        </p:nvCxnSpPr>
        <p:spPr>
          <a:xfrm>
            <a:off x="10302344" y="2661804"/>
            <a:ext cx="1274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358FF3B-E4B5-414F-B84C-202A17A16AA1}"/>
              </a:ext>
            </a:extLst>
          </p:cNvPr>
          <p:cNvSpPr/>
          <p:nvPr/>
        </p:nvSpPr>
        <p:spPr>
          <a:xfrm>
            <a:off x="8178843" y="2311832"/>
            <a:ext cx="998612" cy="699942"/>
          </a:xfrm>
          <a:prstGeom prst="rect">
            <a:avLst/>
          </a:prstGeom>
          <a:solidFill>
            <a:schemeClr val="accent5">
              <a:lumMod val="25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LSTM</a:t>
            </a:r>
            <a:endParaRPr kumimoji="1" lang="ko-KR" altLang="en-US" dirty="0"/>
          </a:p>
        </p:txBody>
      </p:sp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7052E59F-F15C-8147-AFC3-7051C5578F0B}"/>
              </a:ext>
            </a:extLst>
          </p:cNvPr>
          <p:cNvCxnSpPr>
            <a:stCxn id="61" idx="1"/>
            <a:endCxn id="53" idx="3"/>
          </p:cNvCxnSpPr>
          <p:nvPr/>
        </p:nvCxnSpPr>
        <p:spPr>
          <a:xfrm flipH="1">
            <a:off x="8052566" y="2661803"/>
            <a:ext cx="12627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440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34011" y="249735"/>
            <a:ext cx="3554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시행 착오 요약 </a:t>
            </a:r>
            <a:r>
              <a:rPr lang="en-US" altLang="ko-KR" sz="3200" spc="-150" dirty="0">
                <a:solidFill>
                  <a:srgbClr val="525252"/>
                </a:solidFill>
              </a:rPr>
              <a:t>(</a:t>
            </a:r>
            <a:r>
              <a:rPr lang="ko-KR" altLang="en-US" sz="3200" spc="-150" dirty="0">
                <a:solidFill>
                  <a:srgbClr val="525252"/>
                </a:solidFill>
              </a:rPr>
              <a:t>중반</a:t>
            </a:r>
            <a:r>
              <a:rPr lang="en-US" altLang="ko-KR" sz="3200" spc="-150" dirty="0">
                <a:solidFill>
                  <a:srgbClr val="525252"/>
                </a:solidFill>
              </a:rPr>
              <a:t>)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2" y="766048"/>
            <a:ext cx="23407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많은 시행착오에서 기억에 남는 내용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7CD18FD-2F2E-1A42-A5EF-AFCCBDC6938E}"/>
              </a:ext>
            </a:extLst>
          </p:cNvPr>
          <p:cNvSpPr txBox="1"/>
          <p:nvPr/>
        </p:nvSpPr>
        <p:spPr>
          <a:xfrm>
            <a:off x="784529" y="2114472"/>
            <a:ext cx="494064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우선 </a:t>
            </a:r>
            <a:r>
              <a:rPr kumimoji="1" lang="en-US" altLang="ko-KR" sz="1400" dirty="0"/>
              <a:t>Embedding layer</a:t>
            </a:r>
            <a:r>
              <a:rPr kumimoji="1" lang="ko-KR" altLang="en-US" sz="1400" dirty="0" err="1"/>
              <a:t>를</a:t>
            </a:r>
            <a:r>
              <a:rPr kumimoji="1" lang="ko-KR" altLang="en-US" sz="1400" dirty="0"/>
              <a:t> 추가함으로서 </a:t>
            </a:r>
            <a:r>
              <a:rPr kumimoji="1" lang="ko-KR" altLang="en-US" sz="1400" dirty="0" err="1"/>
              <a:t>계산량이</a:t>
            </a:r>
            <a:r>
              <a:rPr kumimoji="1" lang="ko-KR" altLang="en-US" sz="1400" dirty="0"/>
              <a:t> 굉장히 많아지고 학습시간이 너무 오래 걸리게 되었습니다</a:t>
            </a:r>
            <a:r>
              <a:rPr kumimoji="1" lang="en-US" altLang="ko-KR" sz="1400" dirty="0"/>
              <a:t>.</a:t>
            </a: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pPr algn="just"/>
            <a:endParaRPr kumimoji="1" lang="en-US" altLang="ko-KR" sz="1400" dirty="0"/>
          </a:p>
          <a:p>
            <a:pPr algn="just"/>
            <a:r>
              <a:rPr kumimoji="1" lang="en-US" altLang="ko-KR" sz="1400" dirty="0"/>
              <a:t>(</a:t>
            </a:r>
            <a:r>
              <a:rPr lang="en-US" altLang="ko-KR" sz="1400" dirty="0"/>
              <a:t>6400</a:t>
            </a:r>
            <a:r>
              <a:rPr lang="ko-KR" altLang="en-US" sz="1400" dirty="0"/>
              <a:t>개 </a:t>
            </a:r>
            <a:r>
              <a:rPr lang="en-US" altLang="ko-KR" sz="1400" dirty="0"/>
              <a:t>1 E</a:t>
            </a:r>
            <a:r>
              <a:rPr lang="en" altLang="ko-KR" sz="1400" dirty="0" err="1"/>
              <a:t>pochs</a:t>
            </a:r>
            <a:r>
              <a:rPr lang="ko-KR" altLang="en-US" sz="1400" dirty="0"/>
              <a:t> </a:t>
            </a:r>
            <a:r>
              <a:rPr lang="en-US" altLang="ko-KR" sz="1400" dirty="0"/>
              <a:t>320s)</a:t>
            </a:r>
          </a:p>
          <a:p>
            <a:pPr algn="just"/>
            <a:r>
              <a:rPr lang="en-US" altLang="ko-KR" sz="1400" dirty="0"/>
              <a:t>(12243</a:t>
            </a:r>
            <a:r>
              <a:rPr lang="ko-KR" altLang="en-US" sz="1400" dirty="0"/>
              <a:t>개 </a:t>
            </a:r>
            <a:r>
              <a:rPr lang="en-US" altLang="ko-KR" sz="1400" dirty="0"/>
              <a:t>1</a:t>
            </a:r>
            <a:r>
              <a:rPr lang="ko-KR" altLang="en-US" sz="1400" dirty="0"/>
              <a:t> </a:t>
            </a:r>
            <a:r>
              <a:rPr lang="en-US" altLang="ko-KR" sz="1400" dirty="0"/>
              <a:t>Epochs 12243s)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ko-KR" altLang="en-US" sz="1400" dirty="0"/>
              <a:t>하지만 학습의 정확도가 높아졌으며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algn="just"/>
            <a:r>
              <a:rPr lang="en-US" altLang="ko-KR" sz="1400" dirty="0"/>
              <a:t>4</a:t>
            </a:r>
            <a:r>
              <a:rPr lang="ko-KR" altLang="en-US" sz="1400" dirty="0"/>
              <a:t>번 정도의 </a:t>
            </a:r>
            <a:r>
              <a:rPr lang="en-US" altLang="ko-KR" sz="1400" dirty="0"/>
              <a:t>E</a:t>
            </a:r>
            <a:r>
              <a:rPr lang="en" altLang="ko-KR" sz="1400" dirty="0" err="1"/>
              <a:t>pochs</a:t>
            </a:r>
            <a:r>
              <a:rPr lang="ko-KR" altLang="en-US" sz="1400" dirty="0"/>
              <a:t>을 넘으면 </a:t>
            </a:r>
            <a:r>
              <a:rPr lang="en-US" altLang="ko-KR" sz="1400" dirty="0"/>
              <a:t>Overfit</a:t>
            </a:r>
            <a:r>
              <a:rPr lang="ko-KR" altLang="en-US" sz="1400" dirty="0"/>
              <a:t>가 발생했습니다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en-US" altLang="ko-KR" sz="1400" dirty="0"/>
              <a:t>Activation </a:t>
            </a:r>
            <a:r>
              <a:rPr lang="ko-KR" altLang="en-US" sz="1400" dirty="0"/>
              <a:t>함수는 </a:t>
            </a:r>
            <a:r>
              <a:rPr lang="en-US" altLang="ko-KR" sz="1400" dirty="0"/>
              <a:t>Sigmoid,</a:t>
            </a:r>
            <a:r>
              <a:rPr lang="ko-KR" altLang="en-US" sz="1400" dirty="0"/>
              <a:t> </a:t>
            </a:r>
            <a:r>
              <a:rPr lang="en-US" altLang="ko-KR" sz="1400" dirty="0" err="1"/>
              <a:t>Softmax</a:t>
            </a:r>
            <a:r>
              <a:rPr lang="en-US" altLang="ko-KR" sz="1400" dirty="0"/>
              <a:t>(output2</a:t>
            </a:r>
            <a:r>
              <a:rPr lang="ko-KR" altLang="en-US" sz="1400" dirty="0"/>
              <a:t>개로 </a:t>
            </a:r>
            <a:r>
              <a:rPr lang="ko-KR" altLang="en-US" sz="1400" dirty="0" err="1"/>
              <a:t>했을경우</a:t>
            </a:r>
            <a:r>
              <a:rPr lang="en-US" altLang="ko-KR" sz="1400" dirty="0"/>
              <a:t>),</a:t>
            </a:r>
          </a:p>
          <a:p>
            <a:pPr algn="just"/>
            <a:r>
              <a:rPr lang="en-US" altLang="ko-KR" sz="1400" dirty="0"/>
              <a:t>Loss </a:t>
            </a:r>
            <a:r>
              <a:rPr lang="ko-KR" altLang="en-US" sz="1400" dirty="0"/>
              <a:t>함수는 </a:t>
            </a:r>
            <a:r>
              <a:rPr lang="en-US" altLang="ko-KR" sz="1400" dirty="0" err="1"/>
              <a:t>binary_crossentropy</a:t>
            </a:r>
            <a:r>
              <a:rPr lang="en-US" altLang="ko-KR" sz="1400" dirty="0"/>
              <a:t>,</a:t>
            </a:r>
          </a:p>
          <a:p>
            <a:pPr algn="just"/>
            <a:r>
              <a:rPr lang="en-US" altLang="ko-KR" sz="1400" dirty="0"/>
              <a:t>E</a:t>
            </a:r>
            <a:r>
              <a:rPr lang="en" altLang="ko-KR" sz="1400" dirty="0" err="1"/>
              <a:t>pochs</a:t>
            </a:r>
            <a:r>
              <a:rPr lang="en" altLang="ko-KR" sz="1400" dirty="0"/>
              <a:t> (2~4) </a:t>
            </a:r>
          </a:p>
          <a:p>
            <a:pPr algn="just"/>
            <a:r>
              <a:rPr lang="en-US" altLang="ko-KR" sz="1400" dirty="0"/>
              <a:t>LSTM(</a:t>
            </a:r>
            <a:r>
              <a:rPr lang="en-US" altLang="ko-KR" sz="1400" dirty="0" err="1"/>
              <a:t>pad_len</a:t>
            </a:r>
            <a:r>
              <a:rPr lang="en-US" altLang="ko-KR" sz="1400" dirty="0"/>
              <a:t>)</a:t>
            </a:r>
          </a:p>
          <a:p>
            <a:pPr algn="just"/>
            <a:endParaRPr lang="en" altLang="ko-KR" sz="1400" dirty="0"/>
          </a:p>
          <a:p>
            <a:pPr algn="just"/>
            <a:r>
              <a:rPr lang="ko-KR" altLang="en-US" sz="1400" dirty="0"/>
              <a:t>이러한 값은 실험을 통해</a:t>
            </a:r>
            <a:r>
              <a:rPr lang="en-US" altLang="ko-KR" sz="1400" dirty="0"/>
              <a:t> </a:t>
            </a:r>
            <a:r>
              <a:rPr lang="ko-KR" altLang="en-US" sz="1400" dirty="0"/>
              <a:t>사용 여부를 어느정도 확정했다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</p:txBody>
      </p:sp>
      <p:cxnSp>
        <p:nvCxnSpPr>
          <p:cNvPr id="43" name="직선 연결선 20">
            <a:extLst>
              <a:ext uri="{FF2B5EF4-FFF2-40B4-BE49-F238E27FC236}">
                <a16:creationId xmlns:a16="http://schemas.microsoft.com/office/drawing/2014/main" id="{9CE20AEF-DD7D-854F-9D87-80C435974CB6}"/>
              </a:ext>
            </a:extLst>
          </p:cNvPr>
          <p:cNvCxnSpPr/>
          <p:nvPr/>
        </p:nvCxnSpPr>
        <p:spPr>
          <a:xfrm>
            <a:off x="804407" y="1760133"/>
            <a:ext cx="108336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B86A989A-D253-5844-B2BA-4E3B1FCB0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606" y="856326"/>
            <a:ext cx="3625850" cy="255942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54802DB-0D5E-C94D-8D58-14C973300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522" y="3415750"/>
            <a:ext cx="3625850" cy="251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08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34011" y="249735"/>
            <a:ext cx="3554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시행 착오 요약 </a:t>
            </a:r>
            <a:r>
              <a:rPr lang="en-US" altLang="ko-KR" sz="3200" spc="-150" dirty="0">
                <a:solidFill>
                  <a:srgbClr val="525252"/>
                </a:solidFill>
              </a:rPr>
              <a:t>(</a:t>
            </a:r>
            <a:r>
              <a:rPr lang="ko-KR" altLang="en-US" sz="3200" spc="-150" dirty="0">
                <a:solidFill>
                  <a:srgbClr val="525252"/>
                </a:solidFill>
              </a:rPr>
              <a:t>후반</a:t>
            </a:r>
            <a:r>
              <a:rPr lang="en-US" altLang="ko-KR" sz="3200" spc="-150" dirty="0">
                <a:solidFill>
                  <a:srgbClr val="525252"/>
                </a:solidFill>
              </a:rPr>
              <a:t>)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2" y="766048"/>
            <a:ext cx="23407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많은 시행착오에서 기억에 남는 내용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9203" y="4643827"/>
            <a:ext cx="105932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학습시간이 너무 오래 걸리고 노트북을 사용하여 계속해서 테스트 하는 것은 부하가 너무 크다고 생각하던 도중 </a:t>
            </a:r>
            <a:r>
              <a:rPr lang="en-US" altLang="ko-KR" sz="1400" dirty="0"/>
              <a:t>Kaggle</a:t>
            </a:r>
            <a:r>
              <a:rPr lang="ko-KR" altLang="en-US" sz="1400" dirty="0"/>
              <a:t>의 </a:t>
            </a:r>
            <a:r>
              <a:rPr lang="en-US" altLang="ko-KR" sz="1400" dirty="0" err="1"/>
              <a:t>Kernal</a:t>
            </a:r>
            <a:r>
              <a:rPr lang="ko-KR" altLang="en-US" sz="1400" dirty="0"/>
              <a:t>을 사용하여 돌리면 어떨까 생각해서 이후 </a:t>
            </a:r>
            <a:r>
              <a:rPr lang="en-US" altLang="ko-KR" sz="1400" dirty="0"/>
              <a:t>Kaggle CPU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몇 번 사용했습니다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ko-KR" altLang="en-US" sz="1400" dirty="0"/>
              <a:t>공부할 때는 </a:t>
            </a:r>
            <a:r>
              <a:rPr lang="en-US" altLang="ko-KR" sz="1400" dirty="0"/>
              <a:t>Adam</a:t>
            </a:r>
            <a:r>
              <a:rPr lang="ko-KR" altLang="en-US" sz="1400" dirty="0"/>
              <a:t>이 </a:t>
            </a:r>
            <a:r>
              <a:rPr lang="en-US" altLang="ko-KR" sz="1400" dirty="0" err="1"/>
              <a:t>Rmsprop</a:t>
            </a:r>
            <a:r>
              <a:rPr lang="ko-KR" altLang="en-US" sz="1400" dirty="0"/>
              <a:t>와 </a:t>
            </a:r>
            <a:r>
              <a:rPr lang="en" altLang="ko-KR" sz="1400" dirty="0"/>
              <a:t>Momentum</a:t>
            </a:r>
            <a:r>
              <a:rPr lang="ko-KR" altLang="en-US" sz="1400" dirty="0"/>
              <a:t>을 보완한 방식이라고 배워서 </a:t>
            </a:r>
            <a:r>
              <a:rPr lang="en-US" altLang="ko-KR" sz="1400" dirty="0"/>
              <a:t>Adam</a:t>
            </a:r>
            <a:r>
              <a:rPr lang="ko-KR" altLang="en-US" sz="1400" dirty="0"/>
              <a:t>을 사용하던 도중 혹시나 하는 마음에 다른 </a:t>
            </a:r>
            <a:r>
              <a:rPr lang="en-US" altLang="ko-KR" sz="1400" dirty="0"/>
              <a:t>Optimizer</a:t>
            </a:r>
            <a:r>
              <a:rPr lang="ko-KR" altLang="en-US" sz="1400" dirty="0"/>
              <a:t>들을 사용해봤는데 </a:t>
            </a:r>
            <a:r>
              <a:rPr lang="en-US" altLang="ko-KR" sz="1400" dirty="0" err="1"/>
              <a:t>Rmsprop</a:t>
            </a:r>
            <a:r>
              <a:rPr lang="ko-KR" altLang="en-US" sz="1400" dirty="0"/>
              <a:t>가</a:t>
            </a:r>
            <a:r>
              <a:rPr lang="en-US" altLang="ko-KR" sz="1400" dirty="0"/>
              <a:t> </a:t>
            </a:r>
            <a:r>
              <a:rPr lang="ko-KR" altLang="en-US" sz="1400" dirty="0"/>
              <a:t>학습은 조금 느리지만 </a:t>
            </a:r>
            <a:r>
              <a:rPr lang="en-US" altLang="ko-KR" sz="1400" dirty="0"/>
              <a:t>Overfit</a:t>
            </a:r>
            <a:r>
              <a:rPr lang="ko-KR" altLang="en-US" sz="1400" dirty="0"/>
              <a:t>가 덜 발생하는 것을 발견했습니다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r>
              <a:rPr lang="en-US" altLang="ko-KR" sz="1400" dirty="0"/>
              <a:t>(Adam</a:t>
            </a:r>
            <a:r>
              <a:rPr lang="ko-KR" altLang="en-US" sz="1400" dirty="0"/>
              <a:t>은 빠르게 학습되어 </a:t>
            </a:r>
            <a:r>
              <a:rPr lang="en-US" altLang="ko-KR" sz="1400" dirty="0"/>
              <a:t>2</a:t>
            </a:r>
            <a:r>
              <a:rPr lang="ko-KR" altLang="en-US" sz="1400" dirty="0"/>
              <a:t> </a:t>
            </a:r>
            <a:r>
              <a:rPr lang="en-US" altLang="ko-KR" sz="1400" dirty="0"/>
              <a:t>Epochs</a:t>
            </a:r>
            <a:r>
              <a:rPr lang="ko-KR" altLang="en-US" sz="1400" dirty="0" err="1"/>
              <a:t>부터</a:t>
            </a:r>
            <a:r>
              <a:rPr lang="ko-KR" altLang="en-US" sz="1400" dirty="0"/>
              <a:t> </a:t>
            </a:r>
            <a:r>
              <a:rPr lang="en-US" altLang="ko-KR" sz="1400" dirty="0"/>
              <a:t>Test set</a:t>
            </a:r>
            <a:r>
              <a:rPr lang="ko-KR" altLang="en-US" sz="1400" dirty="0"/>
              <a:t>의 정확도가 떨어지는 경우가 가끔씩 생겼다</a:t>
            </a:r>
            <a:r>
              <a:rPr lang="en-US" altLang="ko-KR" sz="1400" dirty="0"/>
              <a:t>.</a:t>
            </a:r>
            <a:r>
              <a:rPr lang="ko-KR" altLang="en-US" sz="1400" dirty="0"/>
              <a:t> 한번의 학습으로 모델이 완성 된다는 건 학습과는 거리가 멀지 않나 하고 생각했다</a:t>
            </a:r>
            <a:r>
              <a:rPr lang="en-US" altLang="ko-KR" sz="1400" dirty="0"/>
              <a:t>.)</a:t>
            </a:r>
          </a:p>
          <a:p>
            <a:pPr algn="just"/>
            <a:endParaRPr lang="en-US" altLang="ko-KR" sz="1400" dirty="0"/>
          </a:p>
          <a:p>
            <a:pPr algn="just"/>
            <a:endParaRPr lang="en-US" altLang="ko-KR" sz="14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779081" y="4289488"/>
            <a:ext cx="108336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46DE3A70-1722-4349-8553-3B1303D2135A}"/>
              </a:ext>
            </a:extLst>
          </p:cNvPr>
          <p:cNvSpPr/>
          <p:nvPr/>
        </p:nvSpPr>
        <p:spPr>
          <a:xfrm>
            <a:off x="5911206" y="1382433"/>
            <a:ext cx="684490" cy="699942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Input</a:t>
            </a:r>
            <a:endParaRPr kumimoji="1"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257523-CB42-E540-954D-C71B17954869}"/>
              </a:ext>
            </a:extLst>
          </p:cNvPr>
          <p:cNvSpPr/>
          <p:nvPr/>
        </p:nvSpPr>
        <p:spPr>
          <a:xfrm>
            <a:off x="6721973" y="1382433"/>
            <a:ext cx="1330591" cy="699942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Embedding</a:t>
            </a:r>
            <a:endParaRPr kumimoji="1"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02E78F-CBDE-BA42-88EF-42D386FA723D}"/>
              </a:ext>
            </a:extLst>
          </p:cNvPr>
          <p:cNvSpPr/>
          <p:nvPr/>
        </p:nvSpPr>
        <p:spPr>
          <a:xfrm>
            <a:off x="10428618" y="1382431"/>
            <a:ext cx="1124889" cy="699943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Output</a:t>
            </a:r>
          </a:p>
          <a:p>
            <a:pPr algn="ctr"/>
            <a:r>
              <a:rPr kumimoji="1" lang="en-US" altLang="ko-KR" dirty="0"/>
              <a:t>(Adam)</a:t>
            </a:r>
            <a:endParaRPr kumimoji="1"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9E4D63-FC43-484D-A18A-D1DEA91C7777}"/>
              </a:ext>
            </a:extLst>
          </p:cNvPr>
          <p:cNvSpPr/>
          <p:nvPr/>
        </p:nvSpPr>
        <p:spPr>
          <a:xfrm>
            <a:off x="9303729" y="1382433"/>
            <a:ext cx="998613" cy="699942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Dense(1)</a:t>
            </a:r>
          </a:p>
          <a:p>
            <a:pPr algn="ctr"/>
            <a:r>
              <a:rPr kumimoji="1" lang="en-US" altLang="ko-KR" dirty="0"/>
              <a:t>Sigmoid</a:t>
            </a:r>
            <a:endParaRPr kumimoji="1" lang="ko-KR" altLang="en-US" dirty="0"/>
          </a:p>
        </p:txBody>
      </p:sp>
      <p:sp>
        <p:nvSpPr>
          <p:cNvPr id="3" name="삼각형 2">
            <a:extLst>
              <a:ext uri="{FF2B5EF4-FFF2-40B4-BE49-F238E27FC236}">
                <a16:creationId xmlns:a16="http://schemas.microsoft.com/office/drawing/2014/main" id="{CAD1532F-0FCE-F849-9D3B-86C6165E723A}"/>
              </a:ext>
            </a:extLst>
          </p:cNvPr>
          <p:cNvSpPr/>
          <p:nvPr/>
        </p:nvSpPr>
        <p:spPr>
          <a:xfrm rot="5400000">
            <a:off x="5467600" y="1591138"/>
            <a:ext cx="327738" cy="282533"/>
          </a:xfrm>
          <a:prstGeom prst="triangl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793BD0A-A09F-3A41-A0B0-787F9BC0E11F}"/>
              </a:ext>
            </a:extLst>
          </p:cNvPr>
          <p:cNvCxnSpPr>
            <a:cxnSpLocks/>
            <a:stCxn id="3" idx="0"/>
            <a:endCxn id="2" idx="1"/>
          </p:cNvCxnSpPr>
          <p:nvPr/>
        </p:nvCxnSpPr>
        <p:spPr>
          <a:xfrm flipV="1">
            <a:off x="5772736" y="1732404"/>
            <a:ext cx="13847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85B55821-1899-7640-9A83-5B43CFA7DA46}"/>
              </a:ext>
            </a:extLst>
          </p:cNvPr>
          <p:cNvCxnSpPr>
            <a:cxnSpLocks/>
            <a:stCxn id="2" idx="3"/>
            <a:endCxn id="10" idx="1"/>
          </p:cNvCxnSpPr>
          <p:nvPr/>
        </p:nvCxnSpPr>
        <p:spPr>
          <a:xfrm>
            <a:off x="6595696" y="1732404"/>
            <a:ext cx="1262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4555051B-78F8-0840-BA89-88D312F1283B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9176244" y="1732404"/>
            <a:ext cx="1274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67ACF2D-84E1-A348-94F7-EC1247F7790D}"/>
              </a:ext>
            </a:extLst>
          </p:cNvPr>
          <p:cNvCxnSpPr>
            <a:cxnSpLocks/>
            <a:stCxn id="26" idx="3"/>
            <a:endCxn id="12" idx="1"/>
          </p:cNvCxnSpPr>
          <p:nvPr/>
        </p:nvCxnSpPr>
        <p:spPr>
          <a:xfrm flipV="1">
            <a:off x="10302342" y="1732403"/>
            <a:ext cx="12627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EE8A83B-746C-4F4A-B49A-9886B7E428FA}"/>
              </a:ext>
            </a:extLst>
          </p:cNvPr>
          <p:cNvSpPr/>
          <p:nvPr/>
        </p:nvSpPr>
        <p:spPr>
          <a:xfrm>
            <a:off x="5912491" y="3239575"/>
            <a:ext cx="684490" cy="699942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F849332-4010-D046-BBBF-482BFD9E4297}"/>
              </a:ext>
            </a:extLst>
          </p:cNvPr>
          <p:cNvSpPr/>
          <p:nvPr/>
        </p:nvSpPr>
        <p:spPr>
          <a:xfrm>
            <a:off x="6735451" y="3239575"/>
            <a:ext cx="768550" cy="699942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189196A-696B-AB43-ABC6-EC7365ECD5BD}"/>
              </a:ext>
            </a:extLst>
          </p:cNvPr>
          <p:cNvSpPr/>
          <p:nvPr/>
        </p:nvSpPr>
        <p:spPr>
          <a:xfrm>
            <a:off x="7643755" y="3237915"/>
            <a:ext cx="2161546" cy="705917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sp>
        <p:nvSpPr>
          <p:cNvPr id="85" name="삼각형 84">
            <a:extLst>
              <a:ext uri="{FF2B5EF4-FFF2-40B4-BE49-F238E27FC236}">
                <a16:creationId xmlns:a16="http://schemas.microsoft.com/office/drawing/2014/main" id="{6C8F7CDE-3815-EE4D-8A30-A2049EF02092}"/>
              </a:ext>
            </a:extLst>
          </p:cNvPr>
          <p:cNvSpPr/>
          <p:nvPr/>
        </p:nvSpPr>
        <p:spPr>
          <a:xfrm rot="5400000">
            <a:off x="5467601" y="3450437"/>
            <a:ext cx="327738" cy="282533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92D4568D-11B1-E84C-B33C-DF46D24C013C}"/>
              </a:ext>
            </a:extLst>
          </p:cNvPr>
          <p:cNvCxnSpPr>
            <a:cxnSpLocks/>
            <a:stCxn id="82" idx="3"/>
            <a:endCxn id="83" idx="1"/>
          </p:cNvCxnSpPr>
          <p:nvPr/>
        </p:nvCxnSpPr>
        <p:spPr>
          <a:xfrm>
            <a:off x="6596981" y="3589546"/>
            <a:ext cx="1384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E60E804E-B131-5E49-A0B8-C5922764AFE3}"/>
              </a:ext>
            </a:extLst>
          </p:cNvPr>
          <p:cNvCxnSpPr>
            <a:cxnSpLocks/>
            <a:stCxn id="83" idx="3"/>
            <a:endCxn id="84" idx="1"/>
          </p:cNvCxnSpPr>
          <p:nvPr/>
        </p:nvCxnSpPr>
        <p:spPr>
          <a:xfrm>
            <a:off x="7504001" y="3589546"/>
            <a:ext cx="139754" cy="13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EC3A4301-AA1D-7447-B53E-9821D2864D66}"/>
              </a:ext>
            </a:extLst>
          </p:cNvPr>
          <p:cNvCxnSpPr>
            <a:cxnSpLocks/>
            <a:stCxn id="85" idx="0"/>
            <a:endCxn id="82" idx="1"/>
          </p:cNvCxnSpPr>
          <p:nvPr/>
        </p:nvCxnSpPr>
        <p:spPr>
          <a:xfrm flipV="1">
            <a:off x="5772737" y="3589546"/>
            <a:ext cx="139754" cy="2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261C8CD-862E-1446-900D-72A08ECD28F3}"/>
              </a:ext>
            </a:extLst>
          </p:cNvPr>
          <p:cNvSpPr/>
          <p:nvPr/>
        </p:nvSpPr>
        <p:spPr>
          <a:xfrm>
            <a:off x="8178841" y="1382432"/>
            <a:ext cx="998612" cy="699942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LSTM</a:t>
            </a:r>
            <a:endParaRPr kumimoji="1" lang="ko-KR" altLang="en-US" dirty="0"/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6FE637C3-38BE-3246-BBC9-8C69DFED95E1}"/>
              </a:ext>
            </a:extLst>
          </p:cNvPr>
          <p:cNvCxnSpPr>
            <a:stCxn id="49" idx="1"/>
            <a:endCxn id="10" idx="3"/>
          </p:cNvCxnSpPr>
          <p:nvPr/>
        </p:nvCxnSpPr>
        <p:spPr>
          <a:xfrm flipH="1">
            <a:off x="8052564" y="1732403"/>
            <a:ext cx="12627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C9CB964-0F0F-7C43-95E4-50201AFBEA5D}"/>
              </a:ext>
            </a:extLst>
          </p:cNvPr>
          <p:cNvSpPr/>
          <p:nvPr/>
        </p:nvSpPr>
        <p:spPr>
          <a:xfrm>
            <a:off x="5911208" y="2311833"/>
            <a:ext cx="684490" cy="699942"/>
          </a:xfrm>
          <a:prstGeom prst="rect">
            <a:avLst/>
          </a:prstGeom>
          <a:solidFill>
            <a:schemeClr val="accent5">
              <a:lumMod val="25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Input</a:t>
            </a:r>
            <a:endParaRPr kumimoji="1"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DD05A3-27D4-A044-AE5A-FE97AB870B54}"/>
              </a:ext>
            </a:extLst>
          </p:cNvPr>
          <p:cNvSpPr/>
          <p:nvPr/>
        </p:nvSpPr>
        <p:spPr>
          <a:xfrm>
            <a:off x="6721975" y="2311833"/>
            <a:ext cx="1330591" cy="699942"/>
          </a:xfrm>
          <a:prstGeom prst="rect">
            <a:avLst/>
          </a:prstGeom>
          <a:solidFill>
            <a:schemeClr val="accent5">
              <a:lumMod val="25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Embedding</a:t>
            </a:r>
            <a:endParaRPr kumimoji="1"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CE4F82E-D48E-9D4C-BE25-142FDB700F8D}"/>
              </a:ext>
            </a:extLst>
          </p:cNvPr>
          <p:cNvSpPr/>
          <p:nvPr/>
        </p:nvSpPr>
        <p:spPr>
          <a:xfrm>
            <a:off x="10429829" y="2311832"/>
            <a:ext cx="1123677" cy="699943"/>
          </a:xfrm>
          <a:prstGeom prst="rect">
            <a:avLst/>
          </a:prstGeom>
          <a:solidFill>
            <a:schemeClr val="accent5">
              <a:lumMod val="25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Output</a:t>
            </a:r>
          </a:p>
          <a:p>
            <a:pPr algn="ctr"/>
            <a:r>
              <a:rPr kumimoji="1" lang="en-US" altLang="ko-KR" dirty="0"/>
              <a:t>(</a:t>
            </a:r>
            <a:r>
              <a:rPr kumimoji="1" lang="en-US" altLang="ko-KR" dirty="0" err="1"/>
              <a:t>Rmsprop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4779E9B-94B1-2A4F-8CD2-0A11932933BE}"/>
              </a:ext>
            </a:extLst>
          </p:cNvPr>
          <p:cNvSpPr/>
          <p:nvPr/>
        </p:nvSpPr>
        <p:spPr>
          <a:xfrm>
            <a:off x="9303732" y="2311833"/>
            <a:ext cx="998612" cy="699942"/>
          </a:xfrm>
          <a:prstGeom prst="rect">
            <a:avLst/>
          </a:prstGeom>
          <a:solidFill>
            <a:schemeClr val="accent5">
              <a:lumMod val="25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Dense(1)</a:t>
            </a:r>
          </a:p>
          <a:p>
            <a:pPr algn="ctr"/>
            <a:r>
              <a:rPr kumimoji="1" lang="en-US" altLang="ko-KR" dirty="0"/>
              <a:t>Sigmoid</a:t>
            </a:r>
            <a:endParaRPr kumimoji="1" lang="ko-KR" altLang="en-US" dirty="0"/>
          </a:p>
        </p:txBody>
      </p:sp>
      <p:sp>
        <p:nvSpPr>
          <p:cNvPr id="56" name="삼각형 55">
            <a:extLst>
              <a:ext uri="{FF2B5EF4-FFF2-40B4-BE49-F238E27FC236}">
                <a16:creationId xmlns:a16="http://schemas.microsoft.com/office/drawing/2014/main" id="{4A4EED1A-B5B8-F54E-B911-28F7B3FC982E}"/>
              </a:ext>
            </a:extLst>
          </p:cNvPr>
          <p:cNvSpPr/>
          <p:nvPr/>
        </p:nvSpPr>
        <p:spPr>
          <a:xfrm rot="5400000">
            <a:off x="5467602" y="2520538"/>
            <a:ext cx="327738" cy="282533"/>
          </a:xfrm>
          <a:prstGeom prst="triangl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C8F3F081-5814-EF4B-91FB-6879374363F3}"/>
              </a:ext>
            </a:extLst>
          </p:cNvPr>
          <p:cNvCxnSpPr>
            <a:cxnSpLocks/>
            <a:stCxn id="56" idx="0"/>
            <a:endCxn id="52" idx="1"/>
          </p:cNvCxnSpPr>
          <p:nvPr/>
        </p:nvCxnSpPr>
        <p:spPr>
          <a:xfrm flipV="1">
            <a:off x="5772738" y="2661804"/>
            <a:ext cx="13847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4B0661B5-3D7D-734F-9C53-515D5DB0C6BB}"/>
              </a:ext>
            </a:extLst>
          </p:cNvPr>
          <p:cNvCxnSpPr>
            <a:cxnSpLocks/>
            <a:stCxn id="52" idx="3"/>
            <a:endCxn id="53" idx="1"/>
          </p:cNvCxnSpPr>
          <p:nvPr/>
        </p:nvCxnSpPr>
        <p:spPr>
          <a:xfrm>
            <a:off x="6595698" y="2661804"/>
            <a:ext cx="1262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F0FFE836-5634-4F4F-B2DC-E74AF5176CA4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9176246" y="2661804"/>
            <a:ext cx="1274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4C00707F-C39A-6D4F-A7C2-184068792C12}"/>
              </a:ext>
            </a:extLst>
          </p:cNvPr>
          <p:cNvCxnSpPr>
            <a:cxnSpLocks/>
            <a:stCxn id="55" idx="3"/>
            <a:endCxn id="54" idx="1"/>
          </p:cNvCxnSpPr>
          <p:nvPr/>
        </p:nvCxnSpPr>
        <p:spPr>
          <a:xfrm>
            <a:off x="10302344" y="2661804"/>
            <a:ext cx="1274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358FF3B-E4B5-414F-B84C-202A17A16AA1}"/>
              </a:ext>
            </a:extLst>
          </p:cNvPr>
          <p:cNvSpPr/>
          <p:nvPr/>
        </p:nvSpPr>
        <p:spPr>
          <a:xfrm>
            <a:off x="8178843" y="2311832"/>
            <a:ext cx="998612" cy="699942"/>
          </a:xfrm>
          <a:prstGeom prst="rect">
            <a:avLst/>
          </a:prstGeom>
          <a:solidFill>
            <a:schemeClr val="accent5">
              <a:lumMod val="25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LSTM</a:t>
            </a:r>
            <a:endParaRPr kumimoji="1" lang="ko-KR" altLang="en-US" dirty="0"/>
          </a:p>
        </p:txBody>
      </p:sp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7052E59F-F15C-8147-AFC3-7051C5578F0B}"/>
              </a:ext>
            </a:extLst>
          </p:cNvPr>
          <p:cNvCxnSpPr>
            <a:stCxn id="61" idx="1"/>
            <a:endCxn id="53" idx="3"/>
          </p:cNvCxnSpPr>
          <p:nvPr/>
        </p:nvCxnSpPr>
        <p:spPr>
          <a:xfrm flipH="1">
            <a:off x="8052566" y="2661803"/>
            <a:ext cx="12627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>
            <a:extLst>
              <a:ext uri="{FF2B5EF4-FFF2-40B4-BE49-F238E27FC236}">
                <a16:creationId xmlns:a16="http://schemas.microsoft.com/office/drawing/2014/main" id="{C8C75076-8AAC-FF44-BA31-7692D148C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88" y="2079781"/>
            <a:ext cx="2534668" cy="115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47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34011" y="249735"/>
            <a:ext cx="3554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시행 착오 요약 </a:t>
            </a:r>
            <a:r>
              <a:rPr lang="en-US" altLang="ko-KR" sz="3200" spc="-150" dirty="0">
                <a:solidFill>
                  <a:srgbClr val="525252"/>
                </a:solidFill>
              </a:rPr>
              <a:t>(</a:t>
            </a:r>
            <a:r>
              <a:rPr lang="ko-KR" altLang="en-US" sz="3200" spc="-150" dirty="0">
                <a:solidFill>
                  <a:srgbClr val="525252"/>
                </a:solidFill>
              </a:rPr>
              <a:t>후반</a:t>
            </a:r>
            <a:r>
              <a:rPr lang="en-US" altLang="ko-KR" sz="3200" spc="-150" dirty="0">
                <a:solidFill>
                  <a:srgbClr val="525252"/>
                </a:solidFill>
              </a:rPr>
              <a:t>)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2" y="766048"/>
            <a:ext cx="23407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많은 시행착오에서 기억에 남는 내용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7CD18FD-2F2E-1A42-A5EF-AFCCBDC6938E}"/>
              </a:ext>
            </a:extLst>
          </p:cNvPr>
          <p:cNvSpPr txBox="1"/>
          <p:nvPr/>
        </p:nvSpPr>
        <p:spPr>
          <a:xfrm>
            <a:off x="784529" y="2114472"/>
            <a:ext cx="51056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/>
              <a:t>Kaggle</a:t>
            </a:r>
            <a:r>
              <a:rPr lang="ko-KR" altLang="en-US" sz="1400" dirty="0"/>
              <a:t>을 이용하여 </a:t>
            </a:r>
            <a:r>
              <a:rPr lang="en-US" altLang="ko-KR" sz="1400" dirty="0"/>
              <a:t>Adam</a:t>
            </a:r>
            <a:r>
              <a:rPr lang="ko-KR" altLang="en-US" sz="1400" dirty="0"/>
              <a:t>과 </a:t>
            </a:r>
            <a:r>
              <a:rPr lang="en-US" altLang="ko-KR" sz="1400" dirty="0" err="1"/>
              <a:t>Rmsprop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중심으로 몇가지 </a:t>
            </a:r>
            <a:r>
              <a:rPr lang="ko-KR" altLang="en-US" sz="1400" dirty="0" err="1"/>
              <a:t>파라미터를</a:t>
            </a:r>
            <a:r>
              <a:rPr lang="ko-KR" altLang="en-US" sz="1400" dirty="0"/>
              <a:t> 바꾸어서 테스트 해본 결과 </a:t>
            </a:r>
            <a:r>
              <a:rPr lang="en-US" altLang="ko-KR" sz="1400" dirty="0" err="1"/>
              <a:t>Pmsprop</a:t>
            </a:r>
            <a:r>
              <a:rPr lang="ko-KR" altLang="en-US" sz="1400" dirty="0"/>
              <a:t>가 조금</a:t>
            </a:r>
            <a:r>
              <a:rPr lang="en-US" altLang="ko-KR" sz="1400" dirty="0"/>
              <a:t> </a:t>
            </a:r>
            <a:r>
              <a:rPr lang="ko-KR" altLang="en-US" sz="1400" dirty="0"/>
              <a:t>더 나은 성능을 보였습니다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ko-KR" altLang="en-US" sz="1400" dirty="0"/>
              <a:t>위 그래프는 </a:t>
            </a:r>
            <a:r>
              <a:rPr lang="en-US" altLang="ko-KR" sz="1400" dirty="0"/>
              <a:t>15304</a:t>
            </a:r>
            <a:r>
              <a:rPr lang="ko-KR" altLang="en-US" sz="1400" dirty="0"/>
              <a:t>개의 데이터를 </a:t>
            </a:r>
            <a:r>
              <a:rPr lang="en" altLang="ko-KR" sz="1400" dirty="0" err="1"/>
              <a:t>validation_split</a:t>
            </a:r>
            <a:r>
              <a:rPr lang="en-US" altLang="ko-KR" sz="1400" dirty="0"/>
              <a:t>=0.2</a:t>
            </a:r>
            <a:r>
              <a:rPr lang="ko-KR" altLang="en-US" sz="1400" dirty="0"/>
              <a:t>로 실행한 결과 그래프입니다</a:t>
            </a:r>
            <a:r>
              <a:rPr lang="en-US" altLang="ko-KR" sz="1400" dirty="0"/>
              <a:t>.</a:t>
            </a:r>
          </a:p>
        </p:txBody>
      </p:sp>
      <p:cxnSp>
        <p:nvCxnSpPr>
          <p:cNvPr id="43" name="직선 연결선 20">
            <a:extLst>
              <a:ext uri="{FF2B5EF4-FFF2-40B4-BE49-F238E27FC236}">
                <a16:creationId xmlns:a16="http://schemas.microsoft.com/office/drawing/2014/main" id="{9CE20AEF-DD7D-854F-9D87-80C435974CB6}"/>
              </a:ext>
            </a:extLst>
          </p:cNvPr>
          <p:cNvCxnSpPr/>
          <p:nvPr/>
        </p:nvCxnSpPr>
        <p:spPr>
          <a:xfrm>
            <a:off x="804407" y="1760133"/>
            <a:ext cx="108336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9B8D206-943E-C644-BF48-0C3B239D2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16352"/>
            <a:ext cx="2581278" cy="17933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D497D54-C23D-9B4F-912E-74BC3CD9D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5518" y="1416351"/>
            <a:ext cx="2581279" cy="17933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1C08A1-EDD4-F747-83CA-EBF6CBD73E6A}"/>
              </a:ext>
            </a:extLst>
          </p:cNvPr>
          <p:cNvSpPr txBox="1"/>
          <p:nvPr/>
        </p:nvSpPr>
        <p:spPr>
          <a:xfrm>
            <a:off x="6096000" y="3209661"/>
            <a:ext cx="5460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accent1"/>
                </a:solidFill>
              </a:rPr>
              <a:t>▲ </a:t>
            </a:r>
            <a:r>
              <a:rPr lang="en-US" altLang="ko-KR" sz="1200" dirty="0">
                <a:solidFill>
                  <a:schemeClr val="accent1"/>
                </a:solidFill>
              </a:rPr>
              <a:t>[Adam]</a:t>
            </a:r>
            <a:r>
              <a:rPr lang="ko-KR" altLang="en-US" sz="1200" dirty="0">
                <a:solidFill>
                  <a:schemeClr val="accent1"/>
                </a:solidFill>
              </a:rPr>
              <a:t> </a:t>
            </a:r>
            <a:r>
              <a:rPr lang="en-US" altLang="ko-KR" sz="1200" dirty="0">
                <a:solidFill>
                  <a:schemeClr val="accent1"/>
                </a:solidFill>
              </a:rPr>
              <a:t>2</a:t>
            </a:r>
            <a:r>
              <a:rPr lang="ko-KR" altLang="en-US" sz="1200" dirty="0">
                <a:solidFill>
                  <a:schemeClr val="accent1"/>
                </a:solidFill>
              </a:rPr>
              <a:t> </a:t>
            </a:r>
            <a:r>
              <a:rPr lang="en-US" altLang="ko-KR" sz="1200" dirty="0">
                <a:solidFill>
                  <a:schemeClr val="accent1"/>
                </a:solidFill>
              </a:rPr>
              <a:t>Epochs</a:t>
            </a:r>
            <a:r>
              <a:rPr lang="ko-KR" altLang="en-US" sz="1200" dirty="0">
                <a:solidFill>
                  <a:schemeClr val="accent1"/>
                </a:solidFill>
              </a:rPr>
              <a:t>만에 </a:t>
            </a:r>
            <a:r>
              <a:rPr lang="en-US" altLang="ko-KR" sz="1200" dirty="0">
                <a:solidFill>
                  <a:schemeClr val="accent1"/>
                </a:solidFill>
              </a:rPr>
              <a:t>Overfitting</a:t>
            </a:r>
            <a:r>
              <a:rPr lang="ko-KR" altLang="en-US" sz="1200" dirty="0">
                <a:solidFill>
                  <a:schemeClr val="accent1"/>
                </a:solidFill>
              </a:rPr>
              <a:t>의 기미가 보입니다</a:t>
            </a:r>
            <a:r>
              <a:rPr lang="en-US" altLang="ko-KR" sz="1200" dirty="0">
                <a:solidFill>
                  <a:schemeClr val="accent1"/>
                </a:solidFill>
              </a:rPr>
              <a:t>.</a:t>
            </a:r>
            <a:endParaRPr lang="en-US" altLang="ko-KR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6C9B81-1148-B743-BB47-33EF5B9D3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510893"/>
            <a:ext cx="2581278" cy="17933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D9E2B1-C3FF-C044-B752-0888A03B3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5518" y="3535127"/>
            <a:ext cx="2581278" cy="17933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F29C68-2089-DF45-B0BC-D46E95F4E841}"/>
              </a:ext>
            </a:extLst>
          </p:cNvPr>
          <p:cNvSpPr txBox="1"/>
          <p:nvPr/>
        </p:nvSpPr>
        <p:spPr>
          <a:xfrm>
            <a:off x="6095999" y="5376903"/>
            <a:ext cx="5809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accent1"/>
                </a:solidFill>
              </a:rPr>
              <a:t>▲ </a:t>
            </a:r>
            <a:r>
              <a:rPr lang="en-US" altLang="ko-KR" sz="1200" dirty="0">
                <a:solidFill>
                  <a:schemeClr val="accent1"/>
                </a:solidFill>
              </a:rPr>
              <a:t>[</a:t>
            </a:r>
            <a:r>
              <a:rPr lang="en-US" altLang="ko-KR" sz="1200" dirty="0" err="1">
                <a:solidFill>
                  <a:schemeClr val="accent1"/>
                </a:solidFill>
              </a:rPr>
              <a:t>Rmsprop</a:t>
            </a:r>
            <a:r>
              <a:rPr lang="en-US" altLang="ko-KR" sz="1200" dirty="0">
                <a:solidFill>
                  <a:schemeClr val="accent1"/>
                </a:solidFill>
              </a:rPr>
              <a:t>]</a:t>
            </a:r>
            <a:r>
              <a:rPr lang="ko-KR" altLang="en-US" sz="1200" dirty="0">
                <a:solidFill>
                  <a:schemeClr val="accent1"/>
                </a:solidFill>
              </a:rPr>
              <a:t> </a:t>
            </a:r>
            <a:r>
              <a:rPr lang="en-US" altLang="ko-KR" sz="1200" dirty="0">
                <a:solidFill>
                  <a:schemeClr val="accent1"/>
                </a:solidFill>
              </a:rPr>
              <a:t>2Epochs</a:t>
            </a:r>
            <a:r>
              <a:rPr lang="ko-KR" altLang="en-US" sz="1200" dirty="0">
                <a:solidFill>
                  <a:schemeClr val="accent1"/>
                </a:solidFill>
              </a:rPr>
              <a:t>까지는 매우 잘 학습합니다</a:t>
            </a:r>
            <a:r>
              <a:rPr lang="en-US" altLang="ko-KR" sz="1200" dirty="0">
                <a:solidFill>
                  <a:schemeClr val="accent1"/>
                </a:solidFill>
              </a:rPr>
              <a:t>.</a:t>
            </a:r>
            <a:r>
              <a:rPr lang="ko-KR" altLang="en-US" sz="1200" dirty="0">
                <a:solidFill>
                  <a:schemeClr val="accent1"/>
                </a:solidFill>
              </a:rPr>
              <a:t> </a:t>
            </a:r>
            <a:r>
              <a:rPr lang="en-US" altLang="ko-KR" sz="1200" dirty="0">
                <a:solidFill>
                  <a:schemeClr val="accent1"/>
                </a:solidFill>
              </a:rPr>
              <a:t>2~3</a:t>
            </a:r>
            <a:r>
              <a:rPr lang="ko-KR" altLang="en-US" sz="1200" dirty="0">
                <a:solidFill>
                  <a:schemeClr val="accent1"/>
                </a:solidFill>
              </a:rPr>
              <a:t> </a:t>
            </a:r>
            <a:r>
              <a:rPr lang="en-US" altLang="ko-KR" sz="1200" dirty="0">
                <a:solidFill>
                  <a:schemeClr val="accent1"/>
                </a:solidFill>
              </a:rPr>
              <a:t>Epochs</a:t>
            </a:r>
            <a:r>
              <a:rPr lang="ko-KR" altLang="en-US" sz="1200" dirty="0">
                <a:solidFill>
                  <a:schemeClr val="accent1"/>
                </a:solidFill>
              </a:rPr>
              <a:t>가 정당한 것 같습니다</a:t>
            </a:r>
            <a:r>
              <a:rPr lang="en-US" altLang="ko-KR" sz="1200" dirty="0">
                <a:solidFill>
                  <a:schemeClr val="accent1"/>
                </a:solidFill>
              </a:rPr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445073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34011" y="249735"/>
            <a:ext cx="918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결과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2" y="766048"/>
            <a:ext cx="20762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그래서 어떤 결과를 얻었습니까</a:t>
            </a:r>
            <a:r>
              <a:rPr lang="en-US" altLang="ko-KR" sz="1100" dirty="0"/>
              <a:t>?</a:t>
            </a:r>
            <a:endParaRPr lang="ko-KR" altLang="en-US" sz="11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52F89C0-8E39-2748-889D-E07254CD6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7" y="1187179"/>
            <a:ext cx="4171329" cy="51825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2B8FC49-25E0-5B4B-A724-24A5A1BF1FFC}"/>
              </a:ext>
            </a:extLst>
          </p:cNvPr>
          <p:cNvSpPr/>
          <p:nvPr/>
        </p:nvSpPr>
        <p:spPr>
          <a:xfrm>
            <a:off x="5434941" y="1018134"/>
            <a:ext cx="6096000" cy="925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"</a:t>
            </a:r>
            <a:r>
              <a:rPr lang="ko-KR" altLang="en-US" b="1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안보고싶었으나</a:t>
            </a:r>
            <a:r>
              <a:rPr lang="en-US" altLang="ko-KR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조카때문에 </a:t>
            </a:r>
            <a:r>
              <a:rPr lang="ko-KR" altLang="en-US" b="1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보게됨</a:t>
            </a:r>
            <a:r>
              <a:rPr lang="en-US" altLang="ko-KR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~ </a:t>
            </a:r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민망하게도 일본은 싫으나</a:t>
            </a:r>
            <a:r>
              <a:rPr lang="en-US" altLang="ko-KR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이번 편 넘 </a:t>
            </a:r>
            <a:r>
              <a:rPr lang="ko-KR" altLang="en-US" b="1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잼있었습니다</a:t>
            </a:r>
            <a:r>
              <a:rPr lang="en-US" altLang="ko-KR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~^^*"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는 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82.008421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확률로 </a:t>
            </a:r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긍정적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입니다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 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741B2C6-44E4-A246-BE8B-3F39A1AB9D80}"/>
              </a:ext>
            </a:extLst>
          </p:cNvPr>
          <p:cNvSpPr/>
          <p:nvPr/>
        </p:nvSpPr>
        <p:spPr>
          <a:xfrm>
            <a:off x="5434940" y="2331567"/>
            <a:ext cx="609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"</a:t>
            </a:r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역사왜곡이 왜 문제가 되는지 모르겠다고 하는 너희들은 중국의 동북공정과 일본의 </a:t>
            </a:r>
            <a:r>
              <a:rPr lang="ko-KR" altLang="en-US" b="1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조선침략의</a:t>
            </a:r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역사왜곡을 보고 욕할 자격도 명분도 없다</a:t>
            </a:r>
            <a:r>
              <a:rPr lang="en-US" altLang="ko-KR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."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는 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93.180119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확률로 </a:t>
            </a:r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부정적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입니다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 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6A89766-BA58-7846-BCA4-7303C64457DD}"/>
              </a:ext>
            </a:extLst>
          </p:cNvPr>
          <p:cNvSpPr/>
          <p:nvPr/>
        </p:nvSpPr>
        <p:spPr>
          <a:xfrm>
            <a:off x="5434940" y="364320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"</a:t>
            </a:r>
            <a:r>
              <a:rPr lang="ko-KR" altLang="en-US" b="1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믿고보는</a:t>
            </a:r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송강호의 연기력도 이 영화에서는 힘을 내지 </a:t>
            </a:r>
            <a:r>
              <a:rPr lang="ko-KR" altLang="en-US" b="1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못한듯내내</a:t>
            </a:r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지루하고 임팩트 </a:t>
            </a:r>
            <a:r>
              <a:rPr lang="en-US" altLang="ko-KR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도 없는 </a:t>
            </a:r>
            <a:r>
              <a:rPr lang="ko-KR" altLang="en-US" b="1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영화모두</a:t>
            </a:r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b="1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졸다옴ㅜㅜ</a:t>
            </a:r>
            <a:r>
              <a:rPr lang="en-US" altLang="ko-KR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"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는 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91.159225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확률로 </a:t>
            </a:r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부정적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입니다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 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72EA6B-6F8E-864A-98AB-92033C710110}"/>
              </a:ext>
            </a:extLst>
          </p:cNvPr>
          <p:cNvSpPr/>
          <p:nvPr/>
        </p:nvSpPr>
        <p:spPr>
          <a:xfrm>
            <a:off x="5434940" y="49548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"</a:t>
            </a:r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날라가 밤에 </a:t>
            </a:r>
            <a:r>
              <a:rPr lang="ko-KR" altLang="en-US" b="1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스카눈피해서</a:t>
            </a:r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b="1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도망칠려고</a:t>
            </a:r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b="1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숨을때</a:t>
            </a:r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긴장감 </a:t>
            </a:r>
            <a:r>
              <a:rPr lang="ko-KR" altLang="en-US" b="1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스릴감오져버렸음</a:t>
            </a:r>
            <a:r>
              <a:rPr lang="en-US" altLang="ko-KR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.... </a:t>
            </a:r>
            <a:r>
              <a:rPr lang="ko-KR" altLang="en-US" b="1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울애기들</a:t>
            </a:r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b="1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건들지마</a:t>
            </a:r>
            <a:r>
              <a:rPr lang="en-US" altLang="ko-KR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!!! </a:t>
            </a:r>
            <a:r>
              <a:rPr lang="ko-KR" altLang="en-US" b="1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나쁜노마</a:t>
            </a:r>
            <a:r>
              <a:rPr lang="en-US" altLang="ko-KR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!!"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는 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99.566805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확률로 </a:t>
            </a:r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긍정적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입니다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8761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34011" y="249735"/>
            <a:ext cx="918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요약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2" y="766048"/>
            <a:ext cx="17155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프로젝트를 요약하자면 </a:t>
            </a:r>
            <a:r>
              <a:rPr lang="en-US" altLang="ko-KR" sz="1100" dirty="0"/>
              <a:t>..?</a:t>
            </a:r>
            <a:endParaRPr lang="ko-KR" altLang="en-US" sz="11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E23CE20-82F2-9A4C-A9D8-B63B8B84F0FD}"/>
              </a:ext>
            </a:extLst>
          </p:cNvPr>
          <p:cNvSpPr/>
          <p:nvPr/>
        </p:nvSpPr>
        <p:spPr>
          <a:xfrm>
            <a:off x="847487" y="3056562"/>
            <a:ext cx="1588933" cy="1092528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ko-KR" dirty="0"/>
              <a:t>Score</a:t>
            </a:r>
          </a:p>
          <a:p>
            <a:pPr algn="ctr"/>
            <a:r>
              <a:rPr lang="en-US" altLang="ko-KR" dirty="0"/>
              <a:t>C</a:t>
            </a:r>
            <a:r>
              <a:rPr lang="en" altLang="ko-KR" dirty="0" err="1"/>
              <a:t>lassification</a:t>
            </a:r>
            <a:endParaRPr lang="en" altLang="ko-KR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286CC2-C509-264F-B6B6-166DE9A8CC13}"/>
              </a:ext>
            </a:extLst>
          </p:cNvPr>
          <p:cNvSpPr/>
          <p:nvPr/>
        </p:nvSpPr>
        <p:spPr>
          <a:xfrm>
            <a:off x="2650556" y="3073842"/>
            <a:ext cx="1588933" cy="1092528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ko-KR" dirty="0"/>
              <a:t>Tokenization</a:t>
            </a:r>
          </a:p>
          <a:p>
            <a:pPr algn="ctr"/>
            <a:r>
              <a:rPr kumimoji="1" lang="en" altLang="ko-KR" dirty="0"/>
              <a:t>Stemming</a:t>
            </a:r>
          </a:p>
          <a:p>
            <a:pPr algn="ctr"/>
            <a:r>
              <a:rPr kumimoji="1" lang="en" altLang="ko-KR" dirty="0"/>
              <a:t>Normalization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935B288-2224-1344-B94F-0269D4B03845}"/>
              </a:ext>
            </a:extLst>
          </p:cNvPr>
          <p:cNvSpPr/>
          <p:nvPr/>
        </p:nvSpPr>
        <p:spPr>
          <a:xfrm>
            <a:off x="4453625" y="3073842"/>
            <a:ext cx="1588933" cy="1092528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Texts to sequences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FB3BCB6-4091-F441-9AAB-79D680F0EE0D}"/>
              </a:ext>
            </a:extLst>
          </p:cNvPr>
          <p:cNvSpPr/>
          <p:nvPr/>
        </p:nvSpPr>
        <p:spPr>
          <a:xfrm>
            <a:off x="6256694" y="3056562"/>
            <a:ext cx="1588933" cy="1092528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Pad sequences</a:t>
            </a:r>
            <a:endParaRPr kumimoji="1"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67F5040-676F-E142-ADF8-9BBD04629ECD}"/>
              </a:ext>
            </a:extLst>
          </p:cNvPr>
          <p:cNvSpPr/>
          <p:nvPr/>
        </p:nvSpPr>
        <p:spPr>
          <a:xfrm>
            <a:off x="847486" y="4608900"/>
            <a:ext cx="755681" cy="1092526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Input</a:t>
            </a:r>
            <a:endParaRPr kumimoji="1"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B7B37C0-FFD1-3841-AAE5-5C59D1F0C302}"/>
              </a:ext>
            </a:extLst>
          </p:cNvPr>
          <p:cNvSpPr/>
          <p:nvPr/>
        </p:nvSpPr>
        <p:spPr>
          <a:xfrm>
            <a:off x="1794217" y="4608904"/>
            <a:ext cx="1414098" cy="1092526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Embedding</a:t>
            </a:r>
            <a:endParaRPr kumimoji="1"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3AB4333-9A11-984F-A381-C470F81555C4}"/>
              </a:ext>
            </a:extLst>
          </p:cNvPr>
          <p:cNvSpPr/>
          <p:nvPr/>
        </p:nvSpPr>
        <p:spPr>
          <a:xfrm>
            <a:off x="6674967" y="4608900"/>
            <a:ext cx="903468" cy="1092528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Output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4127889-47E0-A84C-BB35-80587F568A2B}"/>
              </a:ext>
            </a:extLst>
          </p:cNvPr>
          <p:cNvSpPr/>
          <p:nvPr/>
        </p:nvSpPr>
        <p:spPr>
          <a:xfrm>
            <a:off x="5048050" y="4608900"/>
            <a:ext cx="1414099" cy="1092526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Dense(1)</a:t>
            </a:r>
          </a:p>
          <a:p>
            <a:pPr algn="ctr"/>
            <a:r>
              <a:rPr kumimoji="1" lang="en-US" altLang="ko-KR" dirty="0"/>
              <a:t>Sigmoid</a:t>
            </a:r>
            <a:endParaRPr kumimoji="1"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B8E277A-7AEB-4A44-948E-768D2F5AEAA7}"/>
              </a:ext>
            </a:extLst>
          </p:cNvPr>
          <p:cNvSpPr/>
          <p:nvPr/>
        </p:nvSpPr>
        <p:spPr>
          <a:xfrm>
            <a:off x="3421133" y="4608902"/>
            <a:ext cx="1414099" cy="1092526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LSTM</a:t>
            </a:r>
            <a:endParaRPr kumimoji="1"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E605C4-7C0F-164D-BD64-07F1DBA05151}"/>
              </a:ext>
            </a:extLst>
          </p:cNvPr>
          <p:cNvSpPr txBox="1"/>
          <p:nvPr/>
        </p:nvSpPr>
        <p:spPr>
          <a:xfrm>
            <a:off x="749694" y="5768653"/>
            <a:ext cx="4085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accent1"/>
                </a:solidFill>
              </a:rPr>
              <a:t>▲ </a:t>
            </a:r>
            <a:r>
              <a:rPr lang="en-US" altLang="ko-KR" sz="1200" dirty="0">
                <a:solidFill>
                  <a:schemeClr val="accent1"/>
                </a:solidFill>
              </a:rPr>
              <a:t>Model [loss : </a:t>
            </a:r>
            <a:r>
              <a:rPr lang="en" altLang="ko-KR" sz="1200" dirty="0"/>
              <a:t>Binary </a:t>
            </a:r>
            <a:r>
              <a:rPr lang="en" altLang="ko-KR" sz="1200" dirty="0" err="1"/>
              <a:t>crossentropy</a:t>
            </a:r>
            <a:r>
              <a:rPr lang="en-US" altLang="ko-KR" sz="1200" dirty="0">
                <a:solidFill>
                  <a:schemeClr val="accent1"/>
                </a:solidFill>
              </a:rPr>
              <a:t>],  [optimizer : </a:t>
            </a:r>
            <a:r>
              <a:rPr lang="en-US" altLang="ko-KR" sz="1200" dirty="0" err="1">
                <a:solidFill>
                  <a:schemeClr val="accent1"/>
                </a:solidFill>
              </a:rPr>
              <a:t>Rmsprop</a:t>
            </a:r>
            <a:r>
              <a:rPr lang="en-US" altLang="ko-KR" sz="1200" dirty="0">
                <a:solidFill>
                  <a:schemeClr val="accent1"/>
                </a:solidFill>
              </a:rPr>
              <a:t>]</a:t>
            </a:r>
            <a:endParaRPr lang="en-US" altLang="ko-KR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2717595-91F4-634F-9F03-69F8E05627DC}"/>
              </a:ext>
            </a:extLst>
          </p:cNvPr>
          <p:cNvSpPr txBox="1"/>
          <p:nvPr/>
        </p:nvSpPr>
        <p:spPr>
          <a:xfrm>
            <a:off x="749694" y="4231855"/>
            <a:ext cx="6607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accent1"/>
                </a:solidFill>
              </a:rPr>
              <a:t>▲</a:t>
            </a:r>
            <a:r>
              <a:rPr lang="en-US" altLang="ko-KR" sz="1200" dirty="0">
                <a:solidFill>
                  <a:schemeClr val="accent1"/>
                </a:solidFill>
              </a:rPr>
              <a:t> Data Preprocessing</a:t>
            </a:r>
          </a:p>
          <a:p>
            <a:pPr algn="just"/>
            <a:endParaRPr lang="en-US" altLang="ko-KR" sz="12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A650E0A-5172-D242-8939-7F1C33340AAE}"/>
              </a:ext>
            </a:extLst>
          </p:cNvPr>
          <p:cNvSpPr/>
          <p:nvPr/>
        </p:nvSpPr>
        <p:spPr>
          <a:xfrm>
            <a:off x="847486" y="1470552"/>
            <a:ext cx="968321" cy="1092528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Search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B48C5E-C9D0-A74D-B8FC-47D859B4319A}"/>
              </a:ext>
            </a:extLst>
          </p:cNvPr>
          <p:cNvSpPr/>
          <p:nvPr/>
        </p:nvSpPr>
        <p:spPr>
          <a:xfrm>
            <a:off x="2017915" y="1470552"/>
            <a:ext cx="1067510" cy="1092528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ko-KR" dirty="0"/>
              <a:t>Crawling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5AFBA90-CF0C-0145-833A-DD13AAC64832}"/>
              </a:ext>
            </a:extLst>
          </p:cNvPr>
          <p:cNvSpPr txBox="1"/>
          <p:nvPr/>
        </p:nvSpPr>
        <p:spPr>
          <a:xfrm>
            <a:off x="749693" y="2645845"/>
            <a:ext cx="2076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accent1"/>
                </a:solidFill>
              </a:rPr>
              <a:t>▲</a:t>
            </a:r>
            <a:r>
              <a:rPr lang="en-US" altLang="ko-KR" sz="1200" dirty="0">
                <a:solidFill>
                  <a:schemeClr val="accent1"/>
                </a:solidFill>
              </a:rPr>
              <a:t> Data </a:t>
            </a:r>
            <a:r>
              <a:rPr lang="en" altLang="ko-KR" sz="1200" dirty="0">
                <a:solidFill>
                  <a:schemeClr val="accent1"/>
                </a:solidFill>
              </a:rPr>
              <a:t>collection</a:t>
            </a:r>
            <a:endParaRPr lang="en-US" altLang="ko-KR" sz="1200" dirty="0">
              <a:solidFill>
                <a:schemeClr val="accent1"/>
              </a:solidFill>
            </a:endParaRPr>
          </a:p>
          <a:p>
            <a:pPr algn="just"/>
            <a:endParaRPr lang="en-US" altLang="ko-KR" sz="12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E84805F-0FDF-8945-9CCB-D38829F5A0A4}"/>
              </a:ext>
            </a:extLst>
          </p:cNvPr>
          <p:cNvSpPr/>
          <p:nvPr/>
        </p:nvSpPr>
        <p:spPr>
          <a:xfrm>
            <a:off x="8876981" y="4608900"/>
            <a:ext cx="968321" cy="1092526"/>
          </a:xfrm>
          <a:prstGeom prst="rect">
            <a:avLst/>
          </a:prstGeom>
          <a:solidFill>
            <a:schemeClr val="accent1">
              <a:lumMod val="90000"/>
              <a:lumOff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Model</a:t>
            </a:r>
          </a:p>
          <a:p>
            <a:pPr algn="ctr"/>
            <a:r>
              <a:rPr lang="en-US" altLang="ko-KR" dirty="0"/>
              <a:t>load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69C1CDD-EC86-9647-AFE2-B29A0E0E317D}"/>
              </a:ext>
            </a:extLst>
          </p:cNvPr>
          <p:cNvSpPr/>
          <p:nvPr/>
        </p:nvSpPr>
        <p:spPr>
          <a:xfrm>
            <a:off x="10047410" y="4608900"/>
            <a:ext cx="1297104" cy="1092526"/>
          </a:xfrm>
          <a:prstGeom prst="rect">
            <a:avLst/>
          </a:prstGeom>
          <a:solidFill>
            <a:schemeClr val="accent1">
              <a:lumMod val="90000"/>
              <a:lumOff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ko-KR" dirty="0"/>
              <a:t>Flask Server</a:t>
            </a:r>
          </a:p>
          <a:p>
            <a:pPr algn="ctr"/>
            <a:r>
              <a:rPr lang="en" altLang="ko-KR" dirty="0"/>
              <a:t>Run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124D7EF-3F55-4C4A-B713-7818BD41E0AA}"/>
              </a:ext>
            </a:extLst>
          </p:cNvPr>
          <p:cNvSpPr txBox="1"/>
          <p:nvPr/>
        </p:nvSpPr>
        <p:spPr>
          <a:xfrm>
            <a:off x="8779188" y="5784193"/>
            <a:ext cx="20762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accent1"/>
                </a:solidFill>
              </a:rPr>
              <a:t>▲</a:t>
            </a:r>
            <a:r>
              <a:rPr lang="en-US" altLang="ko-KR" sz="1200" dirty="0">
                <a:solidFill>
                  <a:schemeClr val="accent1"/>
                </a:solidFill>
              </a:rPr>
              <a:t> Service</a:t>
            </a:r>
            <a:endParaRPr lang="en-US" altLang="ko-KR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7E51153-2234-CB45-A405-1952A4814ABA}"/>
              </a:ext>
            </a:extLst>
          </p:cNvPr>
          <p:cNvSpPr txBox="1"/>
          <p:nvPr/>
        </p:nvSpPr>
        <p:spPr>
          <a:xfrm>
            <a:off x="6042558" y="1588800"/>
            <a:ext cx="53019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총 </a:t>
            </a:r>
            <a:r>
              <a:rPr lang="en-US" altLang="ko-KR" sz="1400" dirty="0"/>
              <a:t>15304</a:t>
            </a:r>
            <a:r>
              <a:rPr lang="ko-KR" altLang="en-US" sz="1400" dirty="0"/>
              <a:t>데이터를 사용하여 이의 </a:t>
            </a:r>
            <a:r>
              <a:rPr lang="en-US" altLang="ko-KR" sz="1400" dirty="0"/>
              <a:t>20%</a:t>
            </a:r>
            <a:r>
              <a:rPr lang="ko-KR" altLang="en-US" sz="1400" dirty="0"/>
              <a:t> 데이터를 테스터 셋으로</a:t>
            </a:r>
            <a:r>
              <a:rPr lang="en-US" altLang="ko-KR" sz="1400" dirty="0"/>
              <a:t> </a:t>
            </a:r>
            <a:r>
              <a:rPr lang="ko-KR" altLang="en-US" sz="1400" dirty="0"/>
              <a:t>사용하여 동일 모델 </a:t>
            </a:r>
            <a:r>
              <a:rPr lang="en-US" altLang="ko-KR" sz="1400" dirty="0"/>
              <a:t>3</a:t>
            </a:r>
            <a:r>
              <a:rPr lang="ko-KR" altLang="en-US" sz="1400" dirty="0"/>
              <a:t>번의 시도로 최대 </a:t>
            </a:r>
            <a:r>
              <a:rPr lang="en-US" altLang="ko-KR" sz="1400" dirty="0"/>
              <a:t>88%</a:t>
            </a:r>
            <a:r>
              <a:rPr lang="ko-KR" altLang="en-US" sz="1400" dirty="0"/>
              <a:t> 정확도를 얻었으며</a:t>
            </a:r>
            <a:r>
              <a:rPr lang="en-US" altLang="ko-KR" sz="1400" dirty="0"/>
              <a:t>,</a:t>
            </a:r>
            <a:r>
              <a:rPr lang="ko-KR" altLang="en-US" sz="1400" dirty="0"/>
              <a:t> 학습</a:t>
            </a:r>
            <a:r>
              <a:rPr lang="en-US" altLang="ko-KR" sz="1400" dirty="0"/>
              <a:t> </a:t>
            </a:r>
            <a:r>
              <a:rPr lang="ko-KR" altLang="en-US" sz="1400" dirty="0"/>
              <a:t>데이터에선 </a:t>
            </a:r>
            <a:r>
              <a:rPr lang="en-US" altLang="ko-KR" sz="1400" dirty="0"/>
              <a:t>95%</a:t>
            </a:r>
            <a:r>
              <a:rPr lang="ko-KR" altLang="en-US" sz="1400" dirty="0"/>
              <a:t> </a:t>
            </a:r>
            <a:r>
              <a:rPr lang="en-US" altLang="ko-KR" sz="1400" dirty="0"/>
              <a:t>~</a:t>
            </a:r>
            <a:r>
              <a:rPr lang="ko-KR" altLang="en-US" sz="1400" dirty="0"/>
              <a:t> </a:t>
            </a:r>
            <a:r>
              <a:rPr lang="en-US" altLang="ko-KR" sz="1400" dirty="0"/>
              <a:t>98%</a:t>
            </a:r>
            <a:r>
              <a:rPr lang="ko-KR" altLang="en-US" sz="1400" dirty="0"/>
              <a:t> 정확도를 보였습니다</a:t>
            </a:r>
            <a:r>
              <a:rPr lang="en-US" altLang="ko-KR" sz="1400" dirty="0"/>
              <a:t>.</a:t>
            </a:r>
          </a:p>
        </p:txBody>
      </p:sp>
      <p:cxnSp>
        <p:nvCxnSpPr>
          <p:cNvPr id="56" name="직선 연결선 20">
            <a:extLst>
              <a:ext uri="{FF2B5EF4-FFF2-40B4-BE49-F238E27FC236}">
                <a16:creationId xmlns:a16="http://schemas.microsoft.com/office/drawing/2014/main" id="{16BF7594-9446-4540-B659-4291B32161AF}"/>
              </a:ext>
            </a:extLst>
          </p:cNvPr>
          <p:cNvCxnSpPr/>
          <p:nvPr/>
        </p:nvCxnSpPr>
        <p:spPr>
          <a:xfrm>
            <a:off x="6062436" y="1234461"/>
            <a:ext cx="108336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7D504AF-07D3-244C-97F5-6A2951C0C6E4}"/>
              </a:ext>
            </a:extLst>
          </p:cNvPr>
          <p:cNvSpPr/>
          <p:nvPr/>
        </p:nvSpPr>
        <p:spPr>
          <a:xfrm>
            <a:off x="3287532" y="1470552"/>
            <a:ext cx="1067511" cy="1092528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ko-KR" dirty="0"/>
              <a:t>Data</a:t>
            </a:r>
          </a:p>
          <a:p>
            <a:pPr algn="ctr"/>
            <a:r>
              <a:rPr lang="en" altLang="ko-KR" dirty="0"/>
              <a:t>Selection</a:t>
            </a:r>
          </a:p>
        </p:txBody>
      </p:sp>
    </p:spTree>
    <p:extLst>
      <p:ext uri="{BB962C8B-B14F-4D97-AF65-F5344CB8AC3E}">
        <p14:creationId xmlns:p14="http://schemas.microsoft.com/office/powerpoint/2010/main" val="779156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29064" y="249735"/>
            <a:ext cx="1285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마무리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67139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50655" y="766048"/>
            <a:ext cx="22108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아</a:t>
            </a:r>
            <a:r>
              <a:rPr lang="en-US" altLang="ko-KR" sz="1100" dirty="0"/>
              <a:t>…</a:t>
            </a:r>
            <a:r>
              <a:rPr lang="ko-KR" altLang="en-US" sz="1100" dirty="0"/>
              <a:t> 언제나 아쉬움은 </a:t>
            </a:r>
            <a:r>
              <a:rPr lang="ko-KR" altLang="en-US" sz="1100" dirty="0" err="1"/>
              <a:t>남는다지만</a:t>
            </a:r>
            <a:r>
              <a:rPr lang="en-US" altLang="ko-KR" sz="1100" dirty="0"/>
              <a:t>..</a:t>
            </a:r>
            <a:endParaRPr lang="ko-KR" altLang="en-US" sz="1100" dirty="0"/>
          </a:p>
        </p:txBody>
      </p:sp>
      <p:sp>
        <p:nvSpPr>
          <p:cNvPr id="4" name="TextBox 3"/>
          <p:cNvSpPr txBox="1"/>
          <p:nvPr/>
        </p:nvSpPr>
        <p:spPr>
          <a:xfrm>
            <a:off x="986181" y="1543971"/>
            <a:ext cx="102196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지금껏 프로젝트를 진행하며 파일을 유실하거나 삭제해 버린 경험이 많지만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프로젝트를 한번에 날리며 보고서와 실험 기록까지 동시에 날린 건 이번이 처음이네요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오랜만에 사용하는</a:t>
            </a:r>
            <a:r>
              <a:rPr lang="en-US" altLang="ko-KR" dirty="0"/>
              <a:t> GITHUB</a:t>
            </a:r>
            <a:r>
              <a:rPr lang="ko-KR" altLang="en-US" dirty="0"/>
              <a:t>의 사용 미숙때문에 정말 많은 시간을 투자해서 정성스럽게 쓴 보고서와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프로젝트를 날렸다는 점이 너무 속상합니다</a:t>
            </a:r>
            <a:r>
              <a:rPr lang="en-US" altLang="ko-KR" dirty="0"/>
              <a:t>..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특히 보고서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보고서 안에는 </a:t>
            </a:r>
            <a:r>
              <a:rPr lang="en-US" altLang="ko-KR" dirty="0"/>
              <a:t>H</a:t>
            </a:r>
            <a:r>
              <a:rPr lang="en" altLang="ko-KR" dirty="0" err="1"/>
              <a:t>yper</a:t>
            </a:r>
            <a:r>
              <a:rPr lang="en" altLang="ko-KR" dirty="0"/>
              <a:t> parameters</a:t>
            </a:r>
            <a:r>
              <a:rPr lang="ko-KR" altLang="en-US" dirty="0" err="1"/>
              <a:t>를</a:t>
            </a:r>
            <a:r>
              <a:rPr lang="ko-KR" altLang="en-US" dirty="0"/>
              <a:t> 변경해가며 실험한 내용들이 있었습니다</a:t>
            </a:r>
            <a:r>
              <a:rPr lang="en-US" altLang="ko-KR" dirty="0"/>
              <a:t>.</a:t>
            </a:r>
            <a:r>
              <a:rPr lang="ko-KR" altLang="en-US" dirty="0"/>
              <a:t> 대략 </a:t>
            </a:r>
            <a:r>
              <a:rPr lang="en-US" altLang="ko-KR" dirty="0"/>
              <a:t>80</a:t>
            </a:r>
            <a:r>
              <a:rPr lang="ko-KR" altLang="en-US" dirty="0"/>
              <a:t>번 이상 돌렸었고 수정한 내용들과 그렇게 생각한 이유를 기록 했었습니다</a:t>
            </a:r>
            <a:r>
              <a:rPr lang="en-US" altLang="ko-KR" dirty="0"/>
              <a:t>.</a:t>
            </a:r>
          </a:p>
          <a:p>
            <a:endParaRPr lang="en" altLang="ko-KR" dirty="0"/>
          </a:p>
          <a:p>
            <a:r>
              <a:rPr lang="ko-KR" altLang="en-US" dirty="0" err="1"/>
              <a:t>여튼</a:t>
            </a:r>
            <a:r>
              <a:rPr lang="ko-KR" altLang="en-US" dirty="0"/>
              <a:t> 기억나는 대로 코드를 다시 써서 세세한 부분까지는 되돌리지 못하고 가장 중요하다고 생각하는 부분만을 재구성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인공지능을 공부하게 된지 얼마 안돼서 높은 수준의 프로젝트는 하지 못했지만</a:t>
            </a:r>
            <a:r>
              <a:rPr lang="en-US" altLang="ko-KR" dirty="0"/>
              <a:t>,</a:t>
            </a:r>
            <a:r>
              <a:rPr lang="ko-KR" altLang="en-US" dirty="0"/>
              <a:t> 이번 프로젝트는 고등학생 때 만들었던 프로젝트를 더 높은 수준으로 만들려는 시도라는 것에 의미를 두고 싶습니다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" altLang="ko-KR" dirty="0">
                <a:hlinkClick r:id="rId2"/>
              </a:rPr>
              <a:t>http://dccs.re.kr/dcps/?HT=lab3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17239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34011" y="249735"/>
            <a:ext cx="918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개요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55602" y="766048"/>
            <a:ext cx="15504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무엇을 만들었을까요</a:t>
            </a:r>
            <a:r>
              <a:rPr lang="en-US" altLang="ko-KR" sz="1100" dirty="0"/>
              <a:t>..?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6669157" y="3650664"/>
            <a:ext cx="494064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위는 입력한 텍스트가 긍정적인지 부정적인지 분류하는 모델을 이용한 웹 데모 입니다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algn="just"/>
            <a:endParaRPr lang="en-US" altLang="ko-KR" sz="1400" dirty="0"/>
          </a:p>
          <a:p>
            <a:pPr algn="just"/>
            <a:r>
              <a:rPr lang="en-US" altLang="ko-KR" sz="1400" dirty="0"/>
              <a:t>PPT</a:t>
            </a:r>
            <a:r>
              <a:rPr lang="ko-KR" altLang="en-US" sz="1400" dirty="0"/>
              <a:t>만드는 시점에 올라온 </a:t>
            </a:r>
            <a:r>
              <a:rPr lang="en-US" altLang="ko-KR" sz="1400" dirty="0"/>
              <a:t>Train</a:t>
            </a:r>
            <a:r>
              <a:rPr lang="ko-KR" altLang="en-US" sz="1400" dirty="0"/>
              <a:t> 데이터에 포함되지 않은 텍스트를 입력했습니다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r>
              <a:rPr lang="en-US" altLang="ko-KR" sz="1400" dirty="0"/>
              <a:t>(19.7.23</a:t>
            </a:r>
            <a:r>
              <a:rPr lang="ko-KR" altLang="en-US" sz="1400" dirty="0"/>
              <a:t> </a:t>
            </a:r>
            <a:r>
              <a:rPr lang="en-US" altLang="ko-KR" sz="1400" dirty="0"/>
              <a:t>AM4:30 </a:t>
            </a:r>
            <a:r>
              <a:rPr lang="ko-KR" altLang="en-US" sz="1400" dirty="0" err="1"/>
              <a:t>별점</a:t>
            </a:r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ko-KR" altLang="en-US" sz="1400" dirty="0"/>
              <a:t>점</a:t>
            </a:r>
            <a:r>
              <a:rPr lang="en-US" altLang="ko-KR" sz="1400" dirty="0"/>
              <a:t>)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ko-KR" altLang="en-US" sz="1400" dirty="0"/>
              <a:t>아래쪽 </a:t>
            </a:r>
            <a:r>
              <a:rPr lang="en-US" altLang="ko-KR" sz="1400" dirty="0" err="1"/>
              <a:t>Textarea</a:t>
            </a:r>
            <a:r>
              <a:rPr lang="ko-KR" altLang="en-US" sz="1400" dirty="0"/>
              <a:t>는 인식한 </a:t>
            </a:r>
            <a:r>
              <a:rPr lang="en-US" altLang="ko-KR" sz="1400" dirty="0"/>
              <a:t>Text</a:t>
            </a:r>
            <a:r>
              <a:rPr lang="ko-KR" altLang="en-US" sz="1400" dirty="0"/>
              <a:t> </a:t>
            </a:r>
            <a:r>
              <a:rPr lang="en-US" altLang="ko-KR" sz="1400" dirty="0"/>
              <a:t>token</a:t>
            </a:r>
            <a:r>
              <a:rPr lang="ko-KR" altLang="en-US" sz="1400" dirty="0"/>
              <a:t>의 </a:t>
            </a:r>
            <a:r>
              <a:rPr lang="en-US" altLang="ko-KR" sz="1400" dirty="0"/>
              <a:t>sequence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6689035" y="3296325"/>
            <a:ext cx="108336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86A65608-FE58-4F47-87E2-51730DA61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09" y="1368271"/>
            <a:ext cx="5895009" cy="2548724"/>
          </a:xfrm>
          <a:prstGeom prst="rect">
            <a:avLst/>
          </a:prstGeom>
          <a:ln w="1905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122336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34011" y="249735"/>
            <a:ext cx="918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개요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55602" y="766048"/>
            <a:ext cx="15504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무엇을 만들었을까요</a:t>
            </a:r>
            <a:r>
              <a:rPr lang="en-US" altLang="ko-KR" sz="1100" dirty="0"/>
              <a:t>..?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6096000" y="4716697"/>
            <a:ext cx="494064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위는 입력한 텍스트가 긍정적인지 부정적인지 분류하는 모델을 이용한 웹 데모 입니다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algn="just"/>
            <a:endParaRPr lang="en-US" altLang="ko-KR" sz="1400" dirty="0"/>
          </a:p>
          <a:p>
            <a:pPr algn="just"/>
            <a:r>
              <a:rPr lang="en-US" altLang="ko-KR" sz="1400" dirty="0"/>
              <a:t>PPT</a:t>
            </a:r>
            <a:r>
              <a:rPr lang="ko-KR" altLang="en-US" sz="1400" dirty="0"/>
              <a:t>만드는 시점에 올라온 </a:t>
            </a:r>
            <a:r>
              <a:rPr lang="en-US" altLang="ko-KR" sz="1400" dirty="0"/>
              <a:t>Train</a:t>
            </a:r>
            <a:r>
              <a:rPr lang="ko-KR" altLang="en-US" sz="1400" dirty="0"/>
              <a:t> 데이터에 포함되지 않은 텍스트를 입력했습니다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r>
              <a:rPr lang="en-US" altLang="ko-KR" sz="1400" dirty="0"/>
              <a:t>(19.7.23</a:t>
            </a:r>
            <a:r>
              <a:rPr lang="ko-KR" altLang="en-US" sz="1400" dirty="0"/>
              <a:t> </a:t>
            </a:r>
            <a:r>
              <a:rPr lang="en-US" altLang="ko-KR" sz="1400" dirty="0"/>
              <a:t>AM4:36 </a:t>
            </a:r>
            <a:r>
              <a:rPr lang="ko-KR" altLang="en-US" sz="1400" dirty="0" err="1"/>
              <a:t>별점</a:t>
            </a:r>
            <a:r>
              <a:rPr lang="ko-KR" altLang="en-US" sz="1400" dirty="0"/>
              <a:t> </a:t>
            </a:r>
            <a:r>
              <a:rPr lang="en-US" altLang="ko-KR" sz="1400" dirty="0"/>
              <a:t>10)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ko-KR" altLang="en-US" sz="1400" dirty="0"/>
              <a:t>부정적 이라고 판단 할 수 있는 단어들까지도 문맥을 보고  어느정도 판단 가능한 모습입니다</a:t>
            </a:r>
            <a:r>
              <a:rPr lang="en-US" altLang="ko-KR" sz="1400" dirty="0"/>
              <a:t>.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9834438" y="4362358"/>
            <a:ext cx="108336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D164F59-A8C4-6A40-B214-FEAAD981E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09" y="1380263"/>
            <a:ext cx="7774635" cy="2835791"/>
          </a:xfrm>
          <a:prstGeom prst="rect">
            <a:avLst/>
          </a:prstGeom>
          <a:ln w="1905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92090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34011" y="249735"/>
            <a:ext cx="918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목표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55602" y="766048"/>
            <a:ext cx="20136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어떻게 생각 하게 되었을까요</a:t>
            </a:r>
            <a:r>
              <a:rPr lang="en-US" altLang="ko-KR" sz="1100" dirty="0"/>
              <a:t>..?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455602" y="2083225"/>
            <a:ext cx="62012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위는 고등학생 때 진행한 프로젝트인데 이번에 발표하려는 내용과 목적 자체는 일치하기 이보다 우수한 성능을 내는 것을 목적으로 하려고 합니다</a:t>
            </a:r>
            <a:r>
              <a:rPr lang="en-US" altLang="ko-KR" sz="1400" dirty="0"/>
              <a:t>.</a:t>
            </a:r>
          </a:p>
          <a:p>
            <a:pPr algn="just"/>
            <a:r>
              <a:rPr lang="ko-KR" altLang="en-US" sz="1400" dirty="0"/>
              <a:t>이전의 </a:t>
            </a:r>
            <a:r>
              <a:rPr lang="ko-KR" altLang="en-US" sz="1400" dirty="0" err="1"/>
              <a:t>긍부정</a:t>
            </a:r>
            <a:r>
              <a:rPr lang="ko-KR" altLang="en-US" sz="1400" dirty="0"/>
              <a:t> 분류 프로젝트는 단순 통계를 기반으로  만들었으며 </a:t>
            </a:r>
            <a:r>
              <a:rPr lang="en-US" altLang="ko-KR" sz="1400" dirty="0"/>
              <a:t>REST</a:t>
            </a:r>
            <a:r>
              <a:rPr lang="ko-KR" altLang="en-US" sz="1400" dirty="0"/>
              <a:t> </a:t>
            </a:r>
            <a:r>
              <a:rPr lang="en-US" altLang="ko-KR" sz="1400" dirty="0"/>
              <a:t>API</a:t>
            </a:r>
            <a:r>
              <a:rPr lang="ko-KR" altLang="en-US" sz="1400" dirty="0"/>
              <a:t>와 유저 관리에 초점을 맞춘 프로젝트였기에 문장의 유기적 구조를 파악하여 분류하는 것에 약점을 가지고 있었습니다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ko-KR" altLang="en-US" sz="1400" dirty="0"/>
              <a:t>기회가 되어 </a:t>
            </a:r>
            <a:r>
              <a:rPr lang="en-US" altLang="ko-KR" sz="1400" dirty="0"/>
              <a:t>RNN</a:t>
            </a:r>
            <a:r>
              <a:rPr lang="ko-KR" altLang="en-US" sz="1400" dirty="0"/>
              <a:t>의 특성을 이용하여 이를 보완할 수 있는 프로젝트를 해보면 어떨까 생각이 들어 시작하게 되었습니다</a:t>
            </a:r>
            <a:r>
              <a:rPr lang="en-US" altLang="ko-KR" sz="1400" dirty="0"/>
              <a:t>.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455602" y="1728886"/>
            <a:ext cx="108336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AC99B0FC-90CC-A442-84ED-D55981372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09" y="4038001"/>
            <a:ext cx="6656832" cy="20292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9CE49C-E042-1445-92DF-C572E79F435C}"/>
              </a:ext>
            </a:extLst>
          </p:cNvPr>
          <p:cNvSpPr txBox="1"/>
          <p:nvPr/>
        </p:nvSpPr>
        <p:spPr>
          <a:xfrm>
            <a:off x="455602" y="6067243"/>
            <a:ext cx="7245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accent1"/>
                </a:solidFill>
              </a:rPr>
              <a:t>▲</a:t>
            </a:r>
            <a:r>
              <a:rPr lang="ko-KR" altLang="en-US" dirty="0"/>
              <a:t> </a:t>
            </a:r>
            <a:r>
              <a:rPr lang="ko-KR" altLang="en-US" sz="1400" dirty="0"/>
              <a:t>잘 예측된 예로 </a:t>
            </a:r>
            <a:r>
              <a:rPr lang="en-US" altLang="ko-KR" sz="1400" dirty="0"/>
              <a:t>EX</a:t>
            </a:r>
            <a:r>
              <a:rPr lang="ko-KR" altLang="en-US" sz="1400" dirty="0"/>
              <a:t>페이지를 만들었으나 이 또한 예측의 정확도가 다소 떨어지는 부분이 있다</a:t>
            </a:r>
            <a:r>
              <a:rPr lang="en-US" altLang="ko-KR" sz="1400" dirty="0"/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3793E04-5C63-B04C-8DB8-68AC3A49C1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437"/>
          <a:stretch/>
        </p:blipFill>
        <p:spPr>
          <a:xfrm>
            <a:off x="7375927" y="848085"/>
            <a:ext cx="2938563" cy="24437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938C5A5-9A80-BF42-A452-C70BAED5BB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994"/>
          <a:stretch/>
        </p:blipFill>
        <p:spPr>
          <a:xfrm>
            <a:off x="8604372" y="2336697"/>
            <a:ext cx="2795148" cy="400552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23386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34011" y="249735"/>
            <a:ext cx="2901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학습 데이터 수집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2" y="766048"/>
            <a:ext cx="24449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수집 데이터는 어떻게 선정 했을까요</a:t>
            </a:r>
            <a:r>
              <a:rPr lang="en-US" altLang="ko-KR" sz="1100" dirty="0"/>
              <a:t>..?</a:t>
            </a:r>
            <a:endParaRPr lang="ko-KR" alt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00" y="2203662"/>
            <a:ext cx="494064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학습 데이터는 네이버 무비에서 수집을 하기로 결정했습니다</a:t>
            </a:r>
            <a:r>
              <a:rPr lang="en-US" altLang="ko-KR" sz="1400" dirty="0"/>
              <a:t>.</a:t>
            </a:r>
          </a:p>
          <a:p>
            <a:pPr algn="just"/>
            <a:r>
              <a:rPr lang="ko-KR" altLang="en-US" sz="1400" dirty="0"/>
              <a:t>그 이유는 평점을 리뷰 데이터 긍정 부정의 지표로 삼을 수 있기 때문입니다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en-US" altLang="ko-KR" sz="1400" dirty="0"/>
              <a:t>[ EX ]</a:t>
            </a:r>
          </a:p>
          <a:p>
            <a:pPr algn="just"/>
            <a:r>
              <a:rPr lang="en-US" altLang="ko-KR" sz="1400" dirty="0"/>
              <a:t>[10</a:t>
            </a:r>
            <a:r>
              <a:rPr lang="ko-KR" altLang="en-US" sz="1400" dirty="0"/>
              <a:t>점</a:t>
            </a:r>
            <a:r>
              <a:rPr lang="en-US" altLang="ko-KR" sz="1400" dirty="0"/>
              <a:t>]</a:t>
            </a:r>
            <a:r>
              <a:rPr lang="ko-KR" altLang="en-US" sz="1400" dirty="0"/>
              <a:t> 대부분 긍정적인 어투의 </a:t>
            </a:r>
            <a:r>
              <a:rPr lang="en-US" altLang="ko-KR" sz="1400" dirty="0"/>
              <a:t>TEXT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얻을 수 있다</a:t>
            </a:r>
            <a:r>
              <a:rPr lang="en-US" altLang="ko-KR" sz="1400" dirty="0"/>
              <a:t>.</a:t>
            </a:r>
          </a:p>
          <a:p>
            <a:pPr algn="just"/>
            <a:r>
              <a:rPr lang="en-US" altLang="ko-KR" sz="1400" dirty="0"/>
              <a:t>[1</a:t>
            </a:r>
            <a:r>
              <a:rPr lang="ko-KR" altLang="en-US" sz="1400" dirty="0"/>
              <a:t>점</a:t>
            </a:r>
            <a:r>
              <a:rPr lang="en-US" altLang="ko-KR" sz="1400" dirty="0"/>
              <a:t>]</a:t>
            </a:r>
            <a:r>
              <a:rPr lang="ko-KR" altLang="en-US" sz="1400" dirty="0"/>
              <a:t> 대부분 부정적인 어투의 </a:t>
            </a:r>
            <a:r>
              <a:rPr lang="en-US" altLang="ko-KR" sz="1400" dirty="0"/>
              <a:t>TEXT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얻을 수 있다</a:t>
            </a:r>
            <a:r>
              <a:rPr lang="en-US" altLang="ko-KR" sz="1400" dirty="0"/>
              <a:t>.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6115878" y="1849323"/>
            <a:ext cx="108336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DEB5CD7-23EA-2343-BEC2-DD48CB500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11" y="1543971"/>
            <a:ext cx="5192846" cy="37717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77820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34011" y="249735"/>
            <a:ext cx="2901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학습 데이터 수집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2" y="766048"/>
            <a:ext cx="28761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어떤 방식으로 학습 데이터를 수집 했을까요</a:t>
            </a:r>
            <a:r>
              <a:rPr lang="en-US" altLang="ko-KR" sz="1100" dirty="0"/>
              <a:t>..?</a:t>
            </a:r>
            <a:endParaRPr lang="ko-KR" alt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00" y="3436321"/>
            <a:ext cx="5681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학습 데이터 수집에는</a:t>
            </a:r>
            <a:r>
              <a:rPr lang="en-US" altLang="ko-KR" sz="1400" dirty="0"/>
              <a:t> </a:t>
            </a:r>
            <a:r>
              <a:rPr lang="ko-KR" altLang="en-US" sz="1400" dirty="0" err="1"/>
              <a:t>웹앱</a:t>
            </a:r>
            <a:r>
              <a:rPr lang="ko-KR" altLang="en-US" sz="1400" dirty="0"/>
              <a:t> 테스트와 </a:t>
            </a:r>
            <a:r>
              <a:rPr lang="ko-KR" altLang="en-US" sz="1400" dirty="0" err="1"/>
              <a:t>크롤링에</a:t>
            </a:r>
            <a:r>
              <a:rPr lang="ko-KR" altLang="en-US" sz="1400" dirty="0"/>
              <a:t> 주로 쓰이는 </a:t>
            </a:r>
            <a:r>
              <a:rPr lang="en-US" altLang="ko-KR" sz="1400" dirty="0"/>
              <a:t>Selenium</a:t>
            </a:r>
            <a:r>
              <a:rPr lang="ko-KR" altLang="en-US" sz="1400" dirty="0"/>
              <a:t>과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algn="just"/>
            <a:r>
              <a:rPr lang="en-US" altLang="ko-KR" sz="1400" dirty="0"/>
              <a:t>GUI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사용하지 않아 효율적인 </a:t>
            </a:r>
            <a:r>
              <a:rPr lang="en-US" altLang="ko-KR" sz="1400" dirty="0" err="1"/>
              <a:t>PhantomJS</a:t>
            </a:r>
            <a:r>
              <a:rPr lang="ko-KR" altLang="en-US" sz="1400" dirty="0"/>
              <a:t> 가상 브라우저를 이용했습니다</a:t>
            </a:r>
            <a:r>
              <a:rPr lang="en-US" altLang="ko-KR" sz="1400" dirty="0"/>
              <a:t>.</a:t>
            </a:r>
          </a:p>
          <a:p>
            <a:pPr algn="just"/>
            <a:r>
              <a:rPr lang="ko-KR" altLang="en-US" sz="1400" dirty="0"/>
              <a:t>또한 </a:t>
            </a:r>
            <a:r>
              <a:rPr lang="en-US" altLang="ko-KR" sz="1400" dirty="0"/>
              <a:t>HTML </a:t>
            </a:r>
            <a:r>
              <a:rPr lang="ko-KR" altLang="en-US" sz="1400" dirty="0" err="1"/>
              <a:t>파싱에는</a:t>
            </a:r>
            <a:r>
              <a:rPr lang="ko-KR" altLang="en-US" sz="1400" dirty="0"/>
              <a:t> </a:t>
            </a:r>
            <a:r>
              <a:rPr lang="en-US" altLang="ko-KR" sz="1400" dirty="0"/>
              <a:t>Beautiful Soup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이용했습니다</a:t>
            </a:r>
            <a:r>
              <a:rPr lang="en-US" altLang="ko-KR" sz="1400" dirty="0"/>
              <a:t>.</a:t>
            </a:r>
            <a:endParaRPr lang="en" altLang="ko-KR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115878" y="3081983"/>
            <a:ext cx="108336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0C7AC42-51EC-574C-98C0-EF8FFEDC8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23" y="2061636"/>
            <a:ext cx="1953790" cy="195379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072F4AF-81FA-8746-8847-DC4081487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392" y="3582625"/>
            <a:ext cx="2052829" cy="19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73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34011" y="249735"/>
            <a:ext cx="2901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학습 데이터 경향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2" y="766048"/>
            <a:ext cx="25779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수집한 데이터는 어떤 경향을 보일까요</a:t>
            </a:r>
            <a:r>
              <a:rPr lang="en-US" altLang="ko-KR" sz="1100" dirty="0"/>
              <a:t>..?</a:t>
            </a:r>
            <a:endParaRPr lang="ko-KR" alt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00" y="2203662"/>
            <a:ext cx="49406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약 </a:t>
            </a:r>
            <a:r>
              <a:rPr lang="en-US" altLang="ko-KR" sz="1400" dirty="0"/>
              <a:t>7800</a:t>
            </a:r>
            <a:r>
              <a:rPr lang="ko-KR" altLang="en-US" sz="1400" dirty="0"/>
              <a:t>개의 데이터로 경향을 살펴보았을 때 평점을 </a:t>
            </a:r>
            <a:r>
              <a:rPr lang="en-US" altLang="ko-KR" sz="1400" dirty="0"/>
              <a:t>10</a:t>
            </a:r>
            <a:r>
              <a:rPr lang="ko-KR" altLang="en-US" sz="1400" dirty="0"/>
              <a:t>점 받은 데이터가 압도적으로 많고 나머지는 </a:t>
            </a:r>
            <a:r>
              <a:rPr lang="en-US" altLang="ko-KR" sz="1400" dirty="0"/>
              <a:t>1~2</a:t>
            </a:r>
            <a:r>
              <a:rPr lang="ko-KR" altLang="en-US" sz="1400" dirty="0"/>
              <a:t>이나 </a:t>
            </a:r>
            <a:r>
              <a:rPr lang="en-US" altLang="ko-KR" sz="1400" dirty="0"/>
              <a:t>9~8</a:t>
            </a:r>
            <a:r>
              <a:rPr lang="ko-KR" altLang="en-US" sz="1400" dirty="0"/>
              <a:t> 쪽으로 데이터의 양이 치우치는 경향을 보였습니다</a:t>
            </a:r>
            <a:r>
              <a:rPr lang="en-US" altLang="ko-KR" sz="1400" dirty="0"/>
              <a:t>.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6115878" y="1849323"/>
            <a:ext cx="108336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6548EF9F-9E5B-FB48-9020-4B06A8251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02" y="2203662"/>
            <a:ext cx="4627561" cy="30368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6CE599-624E-AF40-BF83-F8ADCAE5B499}"/>
              </a:ext>
            </a:extLst>
          </p:cNvPr>
          <p:cNvSpPr txBox="1"/>
          <p:nvPr/>
        </p:nvSpPr>
        <p:spPr>
          <a:xfrm>
            <a:off x="6115878" y="3546343"/>
            <a:ext cx="4940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이는 이후에 학습할 때 거의 모든 </a:t>
            </a:r>
            <a:r>
              <a:rPr lang="en-US" altLang="ko-KR" sz="1400" dirty="0"/>
              <a:t>OUTPUT</a:t>
            </a:r>
            <a:r>
              <a:rPr lang="ko-KR" altLang="en-US" sz="1400" dirty="0"/>
              <a:t>이 긍정적이게끔 나오도록 가중치를 잘못 학습하게 만듭니다</a:t>
            </a:r>
            <a:r>
              <a:rPr lang="en-US" altLang="ko-KR" sz="1400" dirty="0"/>
              <a:t>.</a:t>
            </a:r>
            <a:r>
              <a:rPr lang="ko-KR" altLang="en-US" sz="1400" dirty="0"/>
              <a:t>  </a:t>
            </a:r>
            <a:endParaRPr lang="en-US" altLang="ko-KR" sz="1400" dirty="0"/>
          </a:p>
          <a:p>
            <a:pPr algn="just"/>
            <a:r>
              <a:rPr lang="ko-KR" altLang="en-US" sz="1400" dirty="0"/>
              <a:t>즉 </a:t>
            </a:r>
            <a:r>
              <a:rPr lang="en-US" altLang="ko-KR" sz="1400" dirty="0"/>
              <a:t>Loss</a:t>
            </a:r>
            <a:r>
              <a:rPr lang="ko-KR" altLang="en-US" sz="1400" dirty="0"/>
              <a:t>는 떨어지지만 균형 있는 </a:t>
            </a:r>
            <a:r>
              <a:rPr lang="en-US" altLang="ko-KR" sz="1400" dirty="0"/>
              <a:t>TEST</a:t>
            </a:r>
            <a:r>
              <a:rPr lang="ko-KR" altLang="en-US" sz="1400" dirty="0"/>
              <a:t>데이터에서의 정확도는 떨어진다는 것 입니다</a:t>
            </a:r>
            <a:r>
              <a:rPr lang="en-US" altLang="ko-KR" sz="14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286510-E6AF-6D4F-8A2E-A3DEA77326B1}"/>
              </a:ext>
            </a:extLst>
          </p:cNvPr>
          <p:cNvSpPr txBox="1"/>
          <p:nvPr/>
        </p:nvSpPr>
        <p:spPr>
          <a:xfrm>
            <a:off x="6095999" y="5104467"/>
            <a:ext cx="4940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이후 몇번의 실험과 공부를 통해서</a:t>
            </a:r>
            <a:endParaRPr lang="en-US" altLang="ko-KR" sz="1400" dirty="0"/>
          </a:p>
          <a:p>
            <a:pPr algn="just"/>
            <a:r>
              <a:rPr lang="en-US" altLang="ko-KR" sz="1400" dirty="0"/>
              <a:t>10</a:t>
            </a:r>
            <a:r>
              <a:rPr lang="ko-KR" altLang="en-US" sz="1400" dirty="0"/>
              <a:t>점 데이터 양을 줄여 부정 문장의 정확도를 높일 수 있다는 점과</a:t>
            </a:r>
            <a:r>
              <a:rPr lang="en-US" altLang="ko-KR" sz="1400" dirty="0"/>
              <a:t>,</a:t>
            </a:r>
          </a:p>
          <a:p>
            <a:pPr algn="just"/>
            <a:r>
              <a:rPr lang="en-US" altLang="ko-KR" sz="1400" dirty="0"/>
              <a:t>Embedding Layer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이용하여 정확도를 높일 수 있다는 점을 찾았으며 결과를 확인 했습니다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4769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34011" y="249735"/>
            <a:ext cx="2901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학습 데이터 경향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2" y="766048"/>
            <a:ext cx="25779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수집한 데이터는 어떤 경향을 보일까요</a:t>
            </a:r>
            <a:r>
              <a:rPr lang="en-US" altLang="ko-KR" sz="1100" dirty="0"/>
              <a:t>..?</a:t>
            </a:r>
            <a:endParaRPr lang="ko-KR" alt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00" y="2203662"/>
            <a:ext cx="49406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저는 </a:t>
            </a:r>
            <a:r>
              <a:rPr lang="ko-KR" altLang="en-US" sz="1400" dirty="0" err="1"/>
              <a:t>긍부정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분류기를</a:t>
            </a:r>
            <a:r>
              <a:rPr lang="ko-KR" altLang="en-US" sz="1400" dirty="0"/>
              <a:t> 만들고 있지만 그 학습데이터로서 영화리뷰 데이터를 사용함으로 그 데이터들의 편향을 해결 할 수는 없더라도 인지할 필요가 있습니다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115878" y="1849323"/>
            <a:ext cx="108336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6CE599-624E-AF40-BF83-F8ADCAE5B499}"/>
              </a:ext>
            </a:extLst>
          </p:cNvPr>
          <p:cNvSpPr txBox="1"/>
          <p:nvPr/>
        </p:nvSpPr>
        <p:spPr>
          <a:xfrm>
            <a:off x="6115878" y="3546343"/>
            <a:ext cx="49406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이러한 </a:t>
            </a:r>
            <a:r>
              <a:rPr lang="en-US" altLang="ko-KR" sz="1400" dirty="0"/>
              <a:t>[</a:t>
            </a:r>
            <a:r>
              <a:rPr lang="ko-KR" altLang="en-US" sz="1400" dirty="0"/>
              <a:t>눈물을 뺀다</a:t>
            </a:r>
            <a:r>
              <a:rPr lang="en-US" altLang="ko-KR" sz="1400" dirty="0"/>
              <a:t>],</a:t>
            </a:r>
            <a:r>
              <a:rPr lang="ko-KR" altLang="en-US" sz="1400" dirty="0"/>
              <a:t> </a:t>
            </a:r>
            <a:r>
              <a:rPr lang="en-US" altLang="ko-KR" sz="1400" dirty="0"/>
              <a:t>[</a:t>
            </a:r>
            <a:r>
              <a:rPr lang="ko-KR" altLang="en-US" sz="1400" dirty="0"/>
              <a:t>가슴 아프다</a:t>
            </a:r>
            <a:r>
              <a:rPr lang="en-US" altLang="ko-KR" sz="1400" dirty="0"/>
              <a:t>],</a:t>
            </a:r>
            <a:r>
              <a:rPr lang="ko-KR" altLang="en-US" sz="1400" dirty="0"/>
              <a:t> </a:t>
            </a:r>
            <a:r>
              <a:rPr lang="en-US" altLang="ko-KR" sz="1400" dirty="0"/>
              <a:t>[</a:t>
            </a:r>
            <a:r>
              <a:rPr lang="ko-KR" altLang="en-US" sz="1400" dirty="0"/>
              <a:t>잊다</a:t>
            </a:r>
            <a:r>
              <a:rPr lang="en-US" altLang="ko-KR" sz="1400" dirty="0"/>
              <a:t>]</a:t>
            </a:r>
            <a:r>
              <a:rPr lang="ko-KR" altLang="en-US" sz="1400" dirty="0"/>
              <a:t> 등과 같은 문장은 보통 영화 리뷰에서 </a:t>
            </a:r>
            <a:r>
              <a:rPr lang="ko-KR" altLang="en-US" sz="1400" dirty="0" err="1"/>
              <a:t>긍정어로</a:t>
            </a:r>
            <a:r>
              <a:rPr lang="ko-KR" altLang="en-US" sz="1400" dirty="0"/>
              <a:t> 쓰고 이러한 문장과 단어가 많다는 것을 알아야하고 학습에 영향을 미친다는 걸 알아야 합니다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286510-E6AF-6D4F-8A2E-A3DEA77326B1}"/>
              </a:ext>
            </a:extLst>
          </p:cNvPr>
          <p:cNvSpPr txBox="1"/>
          <p:nvPr/>
        </p:nvSpPr>
        <p:spPr>
          <a:xfrm>
            <a:off x="6095999" y="4889024"/>
            <a:ext cx="49406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다시 정리하자면</a:t>
            </a:r>
            <a:r>
              <a:rPr lang="en-US" altLang="ko-KR" sz="1400" dirty="0"/>
              <a:t>,</a:t>
            </a:r>
            <a:r>
              <a:rPr lang="ko-KR" altLang="en-US" sz="1400" dirty="0"/>
              <a:t> 이러한 데이터들이 많이 학습되면 </a:t>
            </a:r>
            <a:r>
              <a:rPr lang="en-US" altLang="ko-KR" sz="1400" dirty="0"/>
              <a:t>Predict</a:t>
            </a:r>
            <a:r>
              <a:rPr lang="ko-KR" altLang="en-US" sz="1400" dirty="0"/>
              <a:t>시에</a:t>
            </a:r>
            <a:r>
              <a:rPr lang="en-US" altLang="ko-KR" sz="1400" dirty="0"/>
              <a:t> </a:t>
            </a:r>
            <a:r>
              <a:rPr lang="ko-KR" altLang="en-US" sz="1400" dirty="0"/>
              <a:t>일반적으로 부정적인 의미를 갖는 단어들이 긍정적이라는 결과를 만들어 낼 수 있다는 것 입니다</a:t>
            </a:r>
            <a:r>
              <a:rPr lang="en-US" altLang="ko-KR" sz="14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4814A4-0BE3-984C-9921-062ACE916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468" y="2307326"/>
            <a:ext cx="4445000" cy="635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3FC1BEF-E163-9547-8593-9348AEAC2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481" y="3338042"/>
            <a:ext cx="4660900" cy="647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7FFD7E0-B46A-E94E-B661-4A749AD9B5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262" y="4415142"/>
            <a:ext cx="37465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957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34011" y="249735"/>
            <a:ext cx="2901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학습 데이터 경향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2" y="766048"/>
            <a:ext cx="25779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수집한 데이터는 어떤 경향을 보일까요</a:t>
            </a:r>
            <a:r>
              <a:rPr lang="en-US" altLang="ko-KR" sz="1100" dirty="0"/>
              <a:t>..?</a:t>
            </a:r>
            <a:endParaRPr lang="ko-KR" alt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00" y="2203662"/>
            <a:ext cx="49406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이전의 전체 영화 데이터의 경향 뿐만 아니라 각 영화마다 가지고있는 특징적인 문장이나 단어는 모델을 학습 시키는 의도에 벗어나기도 합니다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115878" y="1849323"/>
            <a:ext cx="108336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6CE599-624E-AF40-BF83-F8ADCAE5B499}"/>
              </a:ext>
            </a:extLst>
          </p:cNvPr>
          <p:cNvSpPr txBox="1"/>
          <p:nvPr/>
        </p:nvSpPr>
        <p:spPr>
          <a:xfrm>
            <a:off x="6115878" y="3546343"/>
            <a:ext cx="49406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예를 들어 위와 역사 왜곡과 관련한 논란이 있는 영화의 리뷰는 무조건적 비판보다는 긍정</a:t>
            </a:r>
            <a:r>
              <a:rPr lang="en-US" altLang="ko-KR" sz="1400" dirty="0"/>
              <a:t>,</a:t>
            </a:r>
            <a:r>
              <a:rPr lang="ko-KR" altLang="en-US" sz="1400" dirty="0"/>
              <a:t> 부정 문장으로 판단하기 힘든 설명문이 많았습니다</a:t>
            </a:r>
            <a:r>
              <a:rPr lang="en-US" altLang="ko-KR" sz="14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286510-E6AF-6D4F-8A2E-A3DEA77326B1}"/>
              </a:ext>
            </a:extLst>
          </p:cNvPr>
          <p:cNvSpPr txBox="1"/>
          <p:nvPr/>
        </p:nvSpPr>
        <p:spPr>
          <a:xfrm>
            <a:off x="6095999" y="4889024"/>
            <a:ext cx="49406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이러한 문제는 대개 학습 데이터 양을 늘리면 해결이 될 것 이라 생각합니다</a:t>
            </a:r>
            <a:r>
              <a:rPr lang="en-US" altLang="ko-KR" sz="1400" dirty="0"/>
              <a:t>.</a:t>
            </a:r>
            <a:r>
              <a:rPr lang="ko-KR" altLang="en-US" sz="1400" dirty="0"/>
              <a:t> 하지만 너무 평점이 낮거나 너무 높은 영화를 학습데이터로서 사용하는 것은 좋지 않을 것 같으며 이와 같은 학습에 방해가 될 것 같은 요인이 있으면 제외하는게 좋을 것 같습니다</a:t>
            </a:r>
            <a:r>
              <a:rPr lang="en-US" altLang="ko-KR" sz="1400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7540738-65B7-D745-846F-8EC516A4EE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675"/>
          <a:stretch/>
        </p:blipFill>
        <p:spPr>
          <a:xfrm>
            <a:off x="455602" y="2294519"/>
            <a:ext cx="5429250" cy="70002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D40DE99-A416-604B-91A7-876EA4803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02" y="3565817"/>
            <a:ext cx="5429250" cy="7000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B99028D-7DE2-5F4C-8A8F-ECF581BF9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602" y="4941240"/>
            <a:ext cx="5398761" cy="64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06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17022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61154"/>
      </a:accent1>
      <a:accent2>
        <a:srgbClr val="F11524"/>
      </a:accent2>
      <a:accent3>
        <a:srgbClr val="62CEDB"/>
      </a:accent3>
      <a:accent4>
        <a:srgbClr val="A26E4C"/>
      </a:accent4>
      <a:accent5>
        <a:srgbClr val="ECC8C4"/>
      </a:accent5>
      <a:accent6>
        <a:srgbClr val="4F81BD"/>
      </a:accent6>
      <a:hlink>
        <a:srgbClr val="17365D"/>
      </a:hlink>
      <a:folHlink>
        <a:srgbClr val="17365D"/>
      </a:folHlink>
    </a:clrScheme>
    <a:fontScheme name="20160215">
      <a:majorFont>
        <a:latin typeface="Calibri Light"/>
        <a:ea typeface="나눔고딕 ExtraBold"/>
        <a:cs typeface=""/>
      </a:majorFont>
      <a:minorFont>
        <a:latin typeface="Calibri"/>
        <a:ea typeface="나눔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13518</TotalTime>
  <Words>1582</Words>
  <Application>Microsoft Macintosh PowerPoint</Application>
  <PresentationFormat>와이드스크린</PresentationFormat>
  <Paragraphs>234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나눔바른펜</vt:lpstr>
      <vt:lpstr>Apple SD Gothic Neo</vt:lpstr>
      <vt:lpstr>Calibri</vt:lpstr>
      <vt:lpstr>Arial</vt:lpstr>
      <vt:lpstr>맑은 고딕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나영채</cp:lastModifiedBy>
  <cp:revision>168</cp:revision>
  <dcterms:created xsi:type="dcterms:W3CDTF">2015-01-21T11:35:38Z</dcterms:created>
  <dcterms:modified xsi:type="dcterms:W3CDTF">2019-07-31T15:40:12Z</dcterms:modified>
</cp:coreProperties>
</file>